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73" r:id="rId4"/>
    <p:sldId id="257" r:id="rId5"/>
    <p:sldId id="259" r:id="rId6"/>
    <p:sldId id="260" r:id="rId7"/>
    <p:sldId id="261" r:id="rId8"/>
    <p:sldId id="262" r:id="rId9"/>
    <p:sldId id="263" r:id="rId10"/>
    <p:sldId id="264" r:id="rId11"/>
    <p:sldId id="265" r:id="rId12"/>
    <p:sldId id="266" r:id="rId13"/>
    <p:sldId id="267" r:id="rId14"/>
    <p:sldId id="268" r:id="rId15"/>
    <p:sldId id="274" r:id="rId16"/>
    <p:sldId id="269" r:id="rId17"/>
    <p:sldId id="270" r:id="rId18"/>
    <p:sldId id="271" r:id="rId19"/>
    <p:sldId id="275" r:id="rId20"/>
    <p:sldId id="27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3" d="100"/>
          <a:sy n="73" d="100"/>
        </p:scale>
        <p:origin x="147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12/3/2017</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7964" y="982685"/>
            <a:ext cx="8018584" cy="1920012"/>
          </a:xfrm>
        </p:spPr>
        <p:txBody>
          <a:bodyPr/>
          <a:lstStyle/>
          <a:p>
            <a:r>
              <a:rPr lang="en-US" sz="5400" b="1" dirty="0"/>
              <a:t>“Intentionally Creating a Family Map for Your Children to Follow”</a:t>
            </a:r>
          </a:p>
        </p:txBody>
      </p:sp>
      <p:sp>
        <p:nvSpPr>
          <p:cNvPr id="3" name="Subtitle 2"/>
          <p:cNvSpPr>
            <a:spLocks noGrp="1"/>
          </p:cNvSpPr>
          <p:nvPr>
            <p:ph type="subTitle" idx="1"/>
          </p:nvPr>
        </p:nvSpPr>
        <p:spPr>
          <a:xfrm>
            <a:off x="1322921" y="3855144"/>
            <a:ext cx="6498159" cy="2388679"/>
          </a:xfrm>
        </p:spPr>
        <p:txBody>
          <a:bodyPr>
            <a:noAutofit/>
          </a:bodyPr>
          <a:lstStyle/>
          <a:p>
            <a:r>
              <a:rPr lang="en-US" sz="3200" b="1" dirty="0"/>
              <a:t>Proverbs 22:6  “Train up a child in the way he should go, and when he is old, he will not depart from it.”</a:t>
            </a:r>
          </a:p>
        </p:txBody>
      </p:sp>
    </p:spTree>
    <p:extLst>
      <p:ext uri="{BB962C8B-B14F-4D97-AF65-F5344CB8AC3E}">
        <p14:creationId xmlns:p14="http://schemas.microsoft.com/office/powerpoint/2010/main" val="1627616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468664"/>
            <a:ext cx="8042276" cy="1360640"/>
          </a:xfrm>
        </p:spPr>
        <p:txBody>
          <a:bodyPr/>
          <a:lstStyle/>
          <a:p>
            <a:r>
              <a:rPr lang="en-US" b="1" dirty="0"/>
              <a:t>Help Your Child “Develop a Relationship with Christ”</a:t>
            </a:r>
            <a:endParaRPr lang="en-US" dirty="0"/>
          </a:p>
        </p:txBody>
      </p:sp>
      <p:sp>
        <p:nvSpPr>
          <p:cNvPr id="3" name="Content Placeholder 2"/>
          <p:cNvSpPr>
            <a:spLocks noGrp="1"/>
          </p:cNvSpPr>
          <p:nvPr>
            <p:ph idx="1"/>
          </p:nvPr>
        </p:nvSpPr>
        <p:spPr>
          <a:xfrm>
            <a:off x="549275" y="2236763"/>
            <a:ext cx="8042276" cy="3706837"/>
          </a:xfrm>
        </p:spPr>
        <p:txBody>
          <a:bodyPr>
            <a:normAutofit/>
          </a:bodyPr>
          <a:lstStyle/>
          <a:p>
            <a:pPr marL="0" indent="0">
              <a:buNone/>
            </a:pPr>
            <a:r>
              <a:rPr lang="en-US" sz="4000" b="1" dirty="0"/>
              <a:t>3.  Form a family image</a:t>
            </a:r>
          </a:p>
          <a:p>
            <a:r>
              <a:rPr lang="en-US" sz="4000" b="1" dirty="0"/>
              <a:t>Joshua 24:15 “As for me and my house, we will serve the Lord.”</a:t>
            </a:r>
          </a:p>
        </p:txBody>
      </p:sp>
    </p:spTree>
    <p:extLst>
      <p:ext uri="{BB962C8B-B14F-4D97-AF65-F5344CB8AC3E}">
        <p14:creationId xmlns:p14="http://schemas.microsoft.com/office/powerpoint/2010/main" val="4130437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619846"/>
            <a:ext cx="8042276" cy="1166751"/>
          </a:xfrm>
        </p:spPr>
        <p:txBody>
          <a:bodyPr/>
          <a:lstStyle/>
          <a:p>
            <a:r>
              <a:rPr lang="en-US" b="1" dirty="0"/>
              <a:t>Help Your Child “Develop a Relationship with Christ”</a:t>
            </a:r>
            <a:endParaRPr lang="en-US" dirty="0"/>
          </a:p>
        </p:txBody>
      </p:sp>
      <p:sp>
        <p:nvSpPr>
          <p:cNvPr id="3" name="Content Placeholder 2"/>
          <p:cNvSpPr>
            <a:spLocks noGrp="1"/>
          </p:cNvSpPr>
          <p:nvPr>
            <p:ph idx="1"/>
          </p:nvPr>
        </p:nvSpPr>
        <p:spPr>
          <a:xfrm>
            <a:off x="549275" y="2370407"/>
            <a:ext cx="8042276" cy="4487593"/>
          </a:xfrm>
        </p:spPr>
        <p:txBody>
          <a:bodyPr>
            <a:normAutofit fontScale="92500" lnSpcReduction="20000"/>
          </a:bodyPr>
          <a:lstStyle/>
          <a:p>
            <a:pPr marL="0" indent="0">
              <a:buNone/>
            </a:pPr>
            <a:r>
              <a:rPr lang="en-US" sz="4000" b="1" dirty="0"/>
              <a:t>4.   Find ways to be conscious of  </a:t>
            </a:r>
          </a:p>
          <a:p>
            <a:pPr marL="0" indent="0">
              <a:buNone/>
            </a:pPr>
            <a:r>
              <a:rPr lang="en-US" sz="4000" b="1" dirty="0"/>
              <a:t>       God’s presence</a:t>
            </a:r>
          </a:p>
          <a:p>
            <a:pPr marL="742950" indent="-742950">
              <a:buAutoNum type="arabicPeriod" startAt="4"/>
            </a:pPr>
            <a:endParaRPr lang="en-US" sz="4000" b="1" dirty="0"/>
          </a:p>
          <a:p>
            <a:r>
              <a:rPr lang="en-US" sz="4000" b="1" dirty="0"/>
              <a:t>Psalms 139:7 “Where can I go from your spirit, where can I flee from your presence?”</a:t>
            </a:r>
          </a:p>
          <a:p>
            <a:r>
              <a:rPr lang="en-US" sz="4000" b="1" dirty="0"/>
              <a:t> </a:t>
            </a:r>
          </a:p>
        </p:txBody>
      </p:sp>
    </p:spTree>
    <p:extLst>
      <p:ext uri="{BB962C8B-B14F-4D97-AF65-F5344CB8AC3E}">
        <p14:creationId xmlns:p14="http://schemas.microsoft.com/office/powerpoint/2010/main" val="40152471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589610"/>
            <a:ext cx="8042276" cy="1511822"/>
          </a:xfrm>
        </p:spPr>
        <p:txBody>
          <a:bodyPr/>
          <a:lstStyle/>
          <a:p>
            <a:r>
              <a:rPr lang="en-US" b="1" dirty="0"/>
              <a:t>Help Your Child “Develop a Relationship with Christ”</a:t>
            </a:r>
            <a:endParaRPr lang="en-US" dirty="0"/>
          </a:p>
        </p:txBody>
      </p:sp>
      <p:sp>
        <p:nvSpPr>
          <p:cNvPr id="3" name="Content Placeholder 2"/>
          <p:cNvSpPr>
            <a:spLocks noGrp="1"/>
          </p:cNvSpPr>
          <p:nvPr>
            <p:ph idx="1"/>
          </p:nvPr>
        </p:nvSpPr>
        <p:spPr>
          <a:xfrm>
            <a:off x="549275" y="2560320"/>
            <a:ext cx="8042276" cy="3383280"/>
          </a:xfrm>
        </p:spPr>
        <p:txBody>
          <a:bodyPr>
            <a:normAutofit lnSpcReduction="10000"/>
          </a:bodyPr>
          <a:lstStyle/>
          <a:p>
            <a:pPr marL="0" indent="0">
              <a:buNone/>
            </a:pPr>
            <a:r>
              <a:rPr lang="en-US" sz="4000" b="1" dirty="0"/>
              <a:t>5.    Prayer – constant communication with the Lord</a:t>
            </a:r>
          </a:p>
          <a:p>
            <a:pPr marL="742950" indent="-742950">
              <a:buAutoNum type="arabicPeriod" startAt="5"/>
            </a:pPr>
            <a:endParaRPr lang="en-US" sz="4000" b="1" dirty="0"/>
          </a:p>
          <a:p>
            <a:r>
              <a:rPr lang="en-US" sz="4000" b="1" dirty="0"/>
              <a:t>2 </a:t>
            </a:r>
            <a:r>
              <a:rPr lang="en-US" sz="4000" b="1" dirty="0" err="1"/>
              <a:t>Thes</a:t>
            </a:r>
            <a:r>
              <a:rPr lang="en-US" sz="4000" b="1" dirty="0"/>
              <a:t>. 5:17 “Pray Without Ceasing”</a:t>
            </a:r>
          </a:p>
        </p:txBody>
      </p:sp>
    </p:spTree>
    <p:extLst>
      <p:ext uri="{BB962C8B-B14F-4D97-AF65-F5344CB8AC3E}">
        <p14:creationId xmlns:p14="http://schemas.microsoft.com/office/powerpoint/2010/main" val="14219219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529137"/>
            <a:ext cx="8042276" cy="1632767"/>
          </a:xfrm>
        </p:spPr>
        <p:txBody>
          <a:bodyPr/>
          <a:lstStyle/>
          <a:p>
            <a:r>
              <a:rPr lang="en-US" b="1" dirty="0"/>
              <a:t>Help Your Child “Develop a Relationship with Christ”</a:t>
            </a:r>
            <a:endParaRPr lang="en-US" dirty="0"/>
          </a:p>
        </p:txBody>
      </p:sp>
      <p:sp>
        <p:nvSpPr>
          <p:cNvPr id="3" name="Content Placeholder 2"/>
          <p:cNvSpPr>
            <a:spLocks noGrp="1"/>
          </p:cNvSpPr>
          <p:nvPr>
            <p:ph idx="1"/>
          </p:nvPr>
        </p:nvSpPr>
        <p:spPr>
          <a:xfrm>
            <a:off x="379828" y="2658794"/>
            <a:ext cx="8482817" cy="3910818"/>
          </a:xfrm>
        </p:spPr>
        <p:txBody>
          <a:bodyPr>
            <a:normAutofit/>
          </a:bodyPr>
          <a:lstStyle/>
          <a:p>
            <a:pPr marL="0" indent="0">
              <a:buNone/>
            </a:pPr>
            <a:r>
              <a:rPr lang="en-US" sz="4000" b="1" dirty="0"/>
              <a:t>6.  Teach respect for sacraments of the faith - Water baptism and Communion</a:t>
            </a:r>
          </a:p>
          <a:p>
            <a:r>
              <a:rPr lang="en-US" sz="4000" b="1" dirty="0"/>
              <a:t>I Corinthians 11:24 “Do this in remembrance of me.”</a:t>
            </a:r>
          </a:p>
        </p:txBody>
      </p:sp>
    </p:spTree>
    <p:extLst>
      <p:ext uri="{BB962C8B-B14F-4D97-AF65-F5344CB8AC3E}">
        <p14:creationId xmlns:p14="http://schemas.microsoft.com/office/powerpoint/2010/main" val="7621296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468664"/>
            <a:ext cx="8042276" cy="1542059"/>
          </a:xfrm>
        </p:spPr>
        <p:txBody>
          <a:bodyPr/>
          <a:lstStyle/>
          <a:p>
            <a:r>
              <a:rPr lang="en-US" b="1" dirty="0"/>
              <a:t>Help Your Child “Develop a Relationship with Christ”</a:t>
            </a:r>
            <a:endParaRPr lang="en-US" dirty="0"/>
          </a:p>
        </p:txBody>
      </p:sp>
      <p:sp>
        <p:nvSpPr>
          <p:cNvPr id="3" name="Content Placeholder 2"/>
          <p:cNvSpPr>
            <a:spLocks noGrp="1"/>
          </p:cNvSpPr>
          <p:nvPr>
            <p:ph idx="1"/>
          </p:nvPr>
        </p:nvSpPr>
        <p:spPr>
          <a:xfrm>
            <a:off x="309490" y="2166424"/>
            <a:ext cx="8581292" cy="4586067"/>
          </a:xfrm>
        </p:spPr>
        <p:txBody>
          <a:bodyPr>
            <a:normAutofit fontScale="55000" lnSpcReduction="20000"/>
          </a:bodyPr>
          <a:lstStyle/>
          <a:p>
            <a:pPr marL="0" indent="0">
              <a:buNone/>
            </a:pPr>
            <a:r>
              <a:rPr lang="en-US" sz="7300" b="1" dirty="0"/>
              <a:t>7.  Teach concepts of the faith:</a:t>
            </a:r>
          </a:p>
          <a:p>
            <a:pPr marL="0" indent="0">
              <a:buNone/>
            </a:pPr>
            <a:r>
              <a:rPr lang="en-US" sz="5800" b="1" dirty="0"/>
              <a:t>   Obedience	</a:t>
            </a:r>
          </a:p>
          <a:p>
            <a:pPr lvl="2"/>
            <a:r>
              <a:rPr lang="en-US" sz="5800" b="1" dirty="0"/>
              <a:t> Eph.6:1 “Children obey your parents in the Lord, for this is right.”</a:t>
            </a:r>
          </a:p>
          <a:p>
            <a:pPr marL="0" indent="0">
              <a:buNone/>
            </a:pPr>
            <a:r>
              <a:rPr lang="en-US" sz="5800" b="1" dirty="0"/>
              <a:t>   Forgiveness</a:t>
            </a:r>
          </a:p>
          <a:p>
            <a:pPr lvl="2"/>
            <a:r>
              <a:rPr lang="en-US" sz="5800" b="1" dirty="0"/>
              <a:t> Col. 3:13 “Forgive as the Lord  </a:t>
            </a:r>
          </a:p>
          <a:p>
            <a:pPr marL="685800" lvl="2" indent="0">
              <a:buNone/>
            </a:pPr>
            <a:r>
              <a:rPr lang="en-US" sz="5800" b="1" dirty="0"/>
              <a:t>         forgave you</a:t>
            </a:r>
          </a:p>
          <a:p>
            <a:r>
              <a:rPr lang="en-US" sz="4600" b="1" dirty="0"/>
              <a:t>      </a:t>
            </a:r>
          </a:p>
        </p:txBody>
      </p:sp>
    </p:spTree>
    <p:extLst>
      <p:ext uri="{BB962C8B-B14F-4D97-AF65-F5344CB8AC3E}">
        <p14:creationId xmlns:p14="http://schemas.microsoft.com/office/powerpoint/2010/main" val="1133523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895A5-A7F6-49D6-8430-839AAE292D4A}"/>
              </a:ext>
            </a:extLst>
          </p:cNvPr>
          <p:cNvSpPr>
            <a:spLocks noGrp="1"/>
          </p:cNvSpPr>
          <p:nvPr>
            <p:ph type="title"/>
          </p:nvPr>
        </p:nvSpPr>
        <p:spPr>
          <a:xfrm>
            <a:off x="182881" y="239151"/>
            <a:ext cx="8422958" cy="914400"/>
          </a:xfrm>
        </p:spPr>
        <p:txBody>
          <a:bodyPr/>
          <a:lstStyle/>
          <a:p>
            <a:r>
              <a:rPr lang="en-US" b="1" dirty="0"/>
              <a:t>7.Teach concepts of the faith</a:t>
            </a:r>
          </a:p>
        </p:txBody>
      </p:sp>
      <p:sp>
        <p:nvSpPr>
          <p:cNvPr id="3" name="Text Placeholder 2">
            <a:extLst>
              <a:ext uri="{FF2B5EF4-FFF2-40B4-BE49-F238E27FC236}">
                <a16:creationId xmlns:a16="http://schemas.microsoft.com/office/drawing/2014/main" id="{9D4CCCF2-7D74-4E32-A25D-627150190BD9}"/>
              </a:ext>
            </a:extLst>
          </p:cNvPr>
          <p:cNvSpPr>
            <a:spLocks noGrp="1"/>
          </p:cNvSpPr>
          <p:nvPr>
            <p:ph type="body" idx="1"/>
          </p:nvPr>
        </p:nvSpPr>
        <p:spPr>
          <a:xfrm>
            <a:off x="182881" y="1463040"/>
            <a:ext cx="8778239" cy="4965895"/>
          </a:xfrm>
        </p:spPr>
        <p:txBody>
          <a:bodyPr>
            <a:normAutofit fontScale="92500" lnSpcReduction="20000"/>
          </a:bodyPr>
          <a:lstStyle/>
          <a:p>
            <a:pPr algn="l"/>
            <a:r>
              <a:rPr lang="en-US" sz="3900" b="1" dirty="0"/>
              <a:t>Respect/Honor  </a:t>
            </a:r>
          </a:p>
          <a:p>
            <a:pPr algn="l"/>
            <a:r>
              <a:rPr lang="en-US" sz="3200" b="1" dirty="0"/>
              <a:t>    * Proverbs 1:7 “The fear (respect) of </a:t>
            </a:r>
          </a:p>
          <a:p>
            <a:pPr algn="l"/>
            <a:r>
              <a:rPr lang="en-US" sz="3200" b="1" dirty="0"/>
              <a:t>         the Lord is the beginning of wisdom” </a:t>
            </a:r>
          </a:p>
          <a:p>
            <a:pPr algn="l"/>
            <a:r>
              <a:rPr lang="en-US" sz="3000" b="1" dirty="0"/>
              <a:t>     *Rom. 12:10- “Honor others above yourself”</a:t>
            </a:r>
            <a:endParaRPr lang="en-US" sz="1400" b="1" dirty="0"/>
          </a:p>
          <a:p>
            <a:pPr algn="l"/>
            <a:endParaRPr lang="en-US" sz="1500" b="1" dirty="0"/>
          </a:p>
          <a:p>
            <a:pPr algn="l"/>
            <a:r>
              <a:rPr lang="en-US" sz="3900" b="1" dirty="0"/>
              <a:t>Mercy  </a:t>
            </a:r>
          </a:p>
          <a:p>
            <a:pPr algn="l"/>
            <a:r>
              <a:rPr lang="en-US" sz="3200" b="1" dirty="0"/>
              <a:t>     *Luke 6:36 “Be merciful, just as your    </a:t>
            </a:r>
          </a:p>
          <a:p>
            <a:pPr algn="l"/>
            <a:r>
              <a:rPr lang="en-US" sz="3200" b="1" dirty="0"/>
              <a:t>         Father is merciful.”</a:t>
            </a:r>
          </a:p>
          <a:p>
            <a:pPr algn="l"/>
            <a:endParaRPr lang="en-US" sz="2200" b="1" dirty="0"/>
          </a:p>
          <a:p>
            <a:pPr algn="l"/>
            <a:r>
              <a:rPr lang="en-US" sz="3900" b="1" dirty="0"/>
              <a:t>Patience</a:t>
            </a:r>
          </a:p>
          <a:p>
            <a:pPr algn="l"/>
            <a:r>
              <a:rPr lang="en-US" sz="3200" b="1" dirty="0"/>
              <a:t>    * Eph.4:2 “Be patient, bearing  with one   </a:t>
            </a:r>
          </a:p>
          <a:p>
            <a:pPr algn="l"/>
            <a:r>
              <a:rPr lang="en-US" sz="3200" b="1" dirty="0"/>
              <a:t>           another”</a:t>
            </a:r>
          </a:p>
        </p:txBody>
      </p:sp>
    </p:spTree>
    <p:extLst>
      <p:ext uri="{BB962C8B-B14F-4D97-AF65-F5344CB8AC3E}">
        <p14:creationId xmlns:p14="http://schemas.microsoft.com/office/powerpoint/2010/main" val="3029201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677" y="468664"/>
            <a:ext cx="8450874" cy="1036579"/>
          </a:xfrm>
        </p:spPr>
        <p:txBody>
          <a:bodyPr/>
          <a:lstStyle/>
          <a:p>
            <a:r>
              <a:rPr lang="en-US" b="1" dirty="0"/>
              <a:t>7.Teach concepts of the faith</a:t>
            </a:r>
            <a:endParaRPr lang="en-US" dirty="0"/>
          </a:p>
        </p:txBody>
      </p:sp>
      <p:sp>
        <p:nvSpPr>
          <p:cNvPr id="3" name="Content Placeholder 2"/>
          <p:cNvSpPr>
            <a:spLocks noGrp="1"/>
          </p:cNvSpPr>
          <p:nvPr>
            <p:ph idx="1"/>
          </p:nvPr>
        </p:nvSpPr>
        <p:spPr>
          <a:xfrm>
            <a:off x="140678" y="1800665"/>
            <a:ext cx="8750104" cy="4142935"/>
          </a:xfrm>
        </p:spPr>
        <p:txBody>
          <a:bodyPr>
            <a:normAutofit lnSpcReduction="10000"/>
          </a:bodyPr>
          <a:lstStyle/>
          <a:p>
            <a:pPr marL="0" indent="0">
              <a:buNone/>
            </a:pPr>
            <a:r>
              <a:rPr lang="en-US" sz="4000" b="1" dirty="0"/>
              <a:t>Prefer One Another</a:t>
            </a:r>
          </a:p>
          <a:p>
            <a:pPr marL="0" indent="0">
              <a:buNone/>
            </a:pPr>
            <a:r>
              <a:rPr lang="en-US" sz="3600" b="1" dirty="0"/>
              <a:t>      *Matt. 7:12 “Do unto others as      	you would have them do to you”</a:t>
            </a:r>
          </a:p>
          <a:p>
            <a:pPr marL="0" indent="0">
              <a:buNone/>
            </a:pPr>
            <a:r>
              <a:rPr lang="en-US" sz="4000" b="1" dirty="0"/>
              <a:t>How to Resolve Conflicts</a:t>
            </a:r>
          </a:p>
          <a:p>
            <a:pPr marL="0" indent="0">
              <a:buNone/>
            </a:pPr>
            <a:r>
              <a:rPr lang="en-US" sz="4000" b="1" dirty="0"/>
              <a:t>	*Eph. 6:4 “Fathers don’t 	exasperate your children…”</a:t>
            </a:r>
          </a:p>
          <a:p>
            <a:pPr marL="0" indent="0">
              <a:buNone/>
            </a:pPr>
            <a:endParaRPr lang="en-US" sz="4000" b="1" dirty="0"/>
          </a:p>
        </p:txBody>
      </p:sp>
    </p:spTree>
    <p:extLst>
      <p:ext uri="{BB962C8B-B14F-4D97-AF65-F5344CB8AC3E}">
        <p14:creationId xmlns:p14="http://schemas.microsoft.com/office/powerpoint/2010/main" val="15389495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083" y="514019"/>
            <a:ext cx="8366468" cy="1131901"/>
          </a:xfrm>
        </p:spPr>
        <p:txBody>
          <a:bodyPr/>
          <a:lstStyle/>
          <a:p>
            <a:r>
              <a:rPr lang="en-US" b="1" dirty="0"/>
              <a:t>7.Teach concepts of the faith</a:t>
            </a:r>
            <a:endParaRPr lang="en-US" dirty="0"/>
          </a:p>
        </p:txBody>
      </p:sp>
      <p:sp>
        <p:nvSpPr>
          <p:cNvPr id="3" name="Content Placeholder 2"/>
          <p:cNvSpPr>
            <a:spLocks noGrp="1"/>
          </p:cNvSpPr>
          <p:nvPr>
            <p:ph idx="1"/>
          </p:nvPr>
        </p:nvSpPr>
        <p:spPr>
          <a:xfrm>
            <a:off x="225082" y="1969477"/>
            <a:ext cx="8918917" cy="4614203"/>
          </a:xfrm>
        </p:spPr>
        <p:txBody>
          <a:bodyPr>
            <a:noAutofit/>
          </a:bodyPr>
          <a:lstStyle/>
          <a:p>
            <a:pPr marL="0" indent="0">
              <a:buNone/>
            </a:pPr>
            <a:r>
              <a:rPr lang="en-US" sz="4000" b="1" dirty="0"/>
              <a:t>Unconditional Love</a:t>
            </a:r>
          </a:p>
          <a:p>
            <a:pPr marL="0" indent="0">
              <a:buNone/>
            </a:pPr>
            <a:r>
              <a:rPr lang="en-US" sz="4000" b="1" dirty="0"/>
              <a:t>	*Luke 15:11-32   Prodigal Son 	Parable</a:t>
            </a:r>
          </a:p>
          <a:p>
            <a:pPr marL="0" indent="0">
              <a:buNone/>
            </a:pPr>
            <a:r>
              <a:rPr lang="en-US" sz="4000" b="1" dirty="0"/>
              <a:t>Generosity and Managing Money	</a:t>
            </a:r>
          </a:p>
          <a:p>
            <a:pPr marL="0" indent="0">
              <a:buNone/>
            </a:pPr>
            <a:r>
              <a:rPr lang="en-US" sz="4000" b="1" dirty="0"/>
              <a:t>	*Matt. 25:14-30 Parable of the 	Talents (5-2-1)</a:t>
            </a:r>
          </a:p>
        </p:txBody>
      </p:sp>
    </p:spTree>
    <p:extLst>
      <p:ext uri="{BB962C8B-B14F-4D97-AF65-F5344CB8AC3E}">
        <p14:creationId xmlns:p14="http://schemas.microsoft.com/office/powerpoint/2010/main" val="24414792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574492"/>
            <a:ext cx="8042276" cy="1390876"/>
          </a:xfrm>
        </p:spPr>
        <p:txBody>
          <a:bodyPr/>
          <a:lstStyle/>
          <a:p>
            <a:r>
              <a:rPr lang="en-US" b="1" dirty="0"/>
              <a:t>Help Your Child “Develop a Relationship with Christ”</a:t>
            </a:r>
            <a:endParaRPr lang="en-US" dirty="0"/>
          </a:p>
        </p:txBody>
      </p:sp>
      <p:sp>
        <p:nvSpPr>
          <p:cNvPr id="3" name="Content Placeholder 2"/>
          <p:cNvSpPr>
            <a:spLocks noGrp="1"/>
          </p:cNvSpPr>
          <p:nvPr>
            <p:ph idx="1"/>
          </p:nvPr>
        </p:nvSpPr>
        <p:spPr>
          <a:xfrm>
            <a:off x="549275" y="2615451"/>
            <a:ext cx="8042276" cy="3328149"/>
          </a:xfrm>
        </p:spPr>
        <p:txBody>
          <a:bodyPr>
            <a:normAutofit fontScale="77500" lnSpcReduction="20000"/>
          </a:bodyPr>
          <a:lstStyle/>
          <a:p>
            <a:r>
              <a:rPr lang="en-US" sz="4000" b="1" dirty="0"/>
              <a:t>Psalm 119:9-11 asks and answers the question: “How can a young man keep his way pure?  By living according to your word.  I seek you with all my heart.  Do not let me stray from your commands.  I have hidden your Word in my heart, that I might not sin against you.”</a:t>
            </a:r>
          </a:p>
          <a:p>
            <a:endParaRPr lang="en-US" dirty="0"/>
          </a:p>
        </p:txBody>
      </p:sp>
    </p:spTree>
    <p:extLst>
      <p:ext uri="{BB962C8B-B14F-4D97-AF65-F5344CB8AC3E}">
        <p14:creationId xmlns:p14="http://schemas.microsoft.com/office/powerpoint/2010/main" val="15000001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64B51-8C21-45AE-8A24-629F46D63BDA}"/>
              </a:ext>
            </a:extLst>
          </p:cNvPr>
          <p:cNvSpPr>
            <a:spLocks noGrp="1"/>
          </p:cNvSpPr>
          <p:nvPr>
            <p:ph type="ctrTitle"/>
          </p:nvPr>
        </p:nvSpPr>
        <p:spPr>
          <a:xfrm>
            <a:off x="365760" y="464235"/>
            <a:ext cx="8102991" cy="1997611"/>
          </a:xfrm>
        </p:spPr>
        <p:txBody>
          <a:bodyPr/>
          <a:lstStyle/>
          <a:p>
            <a:r>
              <a:rPr lang="en-US" b="1" dirty="0"/>
              <a:t>If You Have children Who are not Living According to God’s Word:</a:t>
            </a:r>
          </a:p>
        </p:txBody>
      </p:sp>
      <p:sp>
        <p:nvSpPr>
          <p:cNvPr id="3" name="Subtitle 2">
            <a:extLst>
              <a:ext uri="{FF2B5EF4-FFF2-40B4-BE49-F238E27FC236}">
                <a16:creationId xmlns:a16="http://schemas.microsoft.com/office/drawing/2014/main" id="{8EC0854E-3E50-48ED-B228-A02780D81EDA}"/>
              </a:ext>
            </a:extLst>
          </p:cNvPr>
          <p:cNvSpPr>
            <a:spLocks noGrp="1"/>
          </p:cNvSpPr>
          <p:nvPr>
            <p:ph type="subTitle" idx="1"/>
          </p:nvPr>
        </p:nvSpPr>
        <p:spPr>
          <a:xfrm>
            <a:off x="365760" y="2461847"/>
            <a:ext cx="8595360" cy="3931918"/>
          </a:xfrm>
        </p:spPr>
        <p:txBody>
          <a:bodyPr>
            <a:noAutofit/>
          </a:bodyPr>
          <a:lstStyle/>
          <a:p>
            <a:pPr algn="l"/>
            <a:r>
              <a:rPr lang="en-US" sz="3200" b="1" dirty="0"/>
              <a:t>Pray – Ezekiel prayed over the dry bones</a:t>
            </a:r>
          </a:p>
          <a:p>
            <a:pPr algn="l"/>
            <a:endParaRPr lang="en-US" sz="1100" b="1" dirty="0"/>
          </a:p>
          <a:p>
            <a:pPr algn="l"/>
            <a:r>
              <a:rPr lang="en-US" sz="3200" b="1" dirty="0"/>
              <a:t>Practice Forgiveness – Ask them to forgive you for your wrongdoings, and you forgive them</a:t>
            </a:r>
          </a:p>
          <a:p>
            <a:pPr algn="l"/>
            <a:endParaRPr lang="en-US" sz="1100" b="1" dirty="0"/>
          </a:p>
          <a:p>
            <a:pPr algn="l"/>
            <a:r>
              <a:rPr lang="en-US" sz="3200" b="1" dirty="0"/>
              <a:t>Love Unconditionally – Be open for reconciliation, and restoration of relationship   </a:t>
            </a:r>
          </a:p>
        </p:txBody>
      </p:sp>
    </p:spTree>
    <p:extLst>
      <p:ext uri="{BB962C8B-B14F-4D97-AF65-F5344CB8AC3E}">
        <p14:creationId xmlns:p14="http://schemas.microsoft.com/office/powerpoint/2010/main" val="149745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E4A58-FB5C-4D8F-AE87-A128C5721EEB}"/>
              </a:ext>
            </a:extLst>
          </p:cNvPr>
          <p:cNvSpPr>
            <a:spLocks noGrp="1"/>
          </p:cNvSpPr>
          <p:nvPr>
            <p:ph type="title"/>
          </p:nvPr>
        </p:nvSpPr>
        <p:spPr>
          <a:xfrm>
            <a:off x="1490870" y="857251"/>
            <a:ext cx="7454348" cy="1428750"/>
          </a:xfrm>
        </p:spPr>
        <p:txBody>
          <a:bodyPr>
            <a:noAutofit/>
          </a:bodyPr>
          <a:lstStyle/>
          <a:p>
            <a:pPr algn="ctr"/>
            <a:r>
              <a:rPr lang="en-US" sz="3600" b="1" dirty="0"/>
              <a:t>4 Essentials for Leaving a </a:t>
            </a:r>
            <a:br>
              <a:rPr lang="en-US" sz="3600" b="1" dirty="0"/>
            </a:br>
            <a:r>
              <a:rPr lang="en-US" sz="3600" b="1" dirty="0"/>
              <a:t>Legacy of Faith (Family Series)</a:t>
            </a:r>
          </a:p>
        </p:txBody>
      </p:sp>
      <p:sp>
        <p:nvSpPr>
          <p:cNvPr id="3" name="Content Placeholder 2">
            <a:extLst>
              <a:ext uri="{FF2B5EF4-FFF2-40B4-BE49-F238E27FC236}">
                <a16:creationId xmlns:a16="http://schemas.microsoft.com/office/drawing/2014/main" id="{774CDC12-D602-4603-8CA5-675B9435C280}"/>
              </a:ext>
            </a:extLst>
          </p:cNvPr>
          <p:cNvSpPr>
            <a:spLocks noGrp="1"/>
          </p:cNvSpPr>
          <p:nvPr>
            <p:ph idx="1"/>
          </p:nvPr>
        </p:nvSpPr>
        <p:spPr>
          <a:xfrm>
            <a:off x="1013792" y="2447511"/>
            <a:ext cx="8130208" cy="3727174"/>
          </a:xfrm>
        </p:spPr>
        <p:txBody>
          <a:bodyPr>
            <a:noAutofit/>
          </a:bodyPr>
          <a:lstStyle/>
          <a:p>
            <a:r>
              <a:rPr lang="en-US" sz="2100" b="1" dirty="0"/>
              <a:t>1.  </a:t>
            </a:r>
            <a:r>
              <a:rPr lang="en-US" sz="2100" b="1" u="sng" dirty="0"/>
              <a:t>Developing A Biblical Worldview </a:t>
            </a:r>
            <a:r>
              <a:rPr lang="en-US" sz="2100" b="1" dirty="0"/>
              <a:t>– “You have to know what you believe” </a:t>
            </a:r>
          </a:p>
          <a:p>
            <a:r>
              <a:rPr lang="en-US" sz="2100" b="1" dirty="0"/>
              <a:t>2.  </a:t>
            </a:r>
            <a:r>
              <a:rPr lang="en-US" sz="2100" b="1" u="sng" dirty="0"/>
              <a:t>Character Counts:  Becoming Christ-like </a:t>
            </a:r>
            <a:r>
              <a:rPr lang="en-US" sz="2100" b="1" dirty="0"/>
              <a:t>– “Than you practice what you believe”</a:t>
            </a:r>
          </a:p>
          <a:p>
            <a:r>
              <a:rPr lang="en-US" sz="2100" b="1" dirty="0"/>
              <a:t>3.  </a:t>
            </a:r>
            <a:r>
              <a:rPr lang="en-US" sz="2100" b="1" u="sng" dirty="0"/>
              <a:t>Cultivating a Covenant Marriage Relationship </a:t>
            </a:r>
            <a:r>
              <a:rPr lang="en-US" sz="2100" b="1" dirty="0"/>
              <a:t>–”Select a mate that believes what you believe”</a:t>
            </a:r>
          </a:p>
          <a:p>
            <a:r>
              <a:rPr lang="en-US" sz="2100" b="1" dirty="0"/>
              <a:t>4.  </a:t>
            </a:r>
            <a:r>
              <a:rPr lang="en-US" sz="2100" b="1" u="sng" dirty="0"/>
              <a:t>Intentionally Create a Family Map for Your Children to Follow </a:t>
            </a:r>
            <a:r>
              <a:rPr lang="en-US" sz="2100" b="1" dirty="0"/>
              <a:t>– “So that your children will see and receive what you believe”</a:t>
            </a:r>
          </a:p>
        </p:txBody>
      </p:sp>
    </p:spTree>
    <p:extLst>
      <p:ext uri="{BB962C8B-B14F-4D97-AF65-F5344CB8AC3E}">
        <p14:creationId xmlns:p14="http://schemas.microsoft.com/office/powerpoint/2010/main" val="3230260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5"/>
            <a:ext cx="8042276" cy="1566479"/>
          </a:xfrm>
        </p:spPr>
        <p:txBody>
          <a:bodyPr/>
          <a:lstStyle/>
          <a:p>
            <a:r>
              <a:rPr lang="en-US" b="1" dirty="0"/>
              <a:t>“Creating a Family Map to Leave a Legacy of Faith”</a:t>
            </a:r>
          </a:p>
        </p:txBody>
      </p:sp>
      <p:sp>
        <p:nvSpPr>
          <p:cNvPr id="3" name="Content Placeholder 2"/>
          <p:cNvSpPr>
            <a:spLocks noGrp="1"/>
          </p:cNvSpPr>
          <p:nvPr>
            <p:ph idx="1"/>
          </p:nvPr>
        </p:nvSpPr>
        <p:spPr>
          <a:xfrm>
            <a:off x="267286" y="1859539"/>
            <a:ext cx="8324265" cy="4580820"/>
          </a:xfrm>
        </p:spPr>
        <p:txBody>
          <a:bodyPr>
            <a:normAutofit fontScale="85000" lnSpcReduction="20000"/>
          </a:bodyPr>
          <a:lstStyle/>
          <a:p>
            <a:pPr marL="0" indent="0" algn="ctr">
              <a:buNone/>
            </a:pPr>
            <a:r>
              <a:rPr lang="en-US" sz="5700" b="1" dirty="0"/>
              <a:t>CONCLUSION</a:t>
            </a:r>
            <a:endParaRPr lang="en-US" sz="5700" dirty="0"/>
          </a:p>
          <a:p>
            <a:pPr marL="0" indent="0">
              <a:buNone/>
            </a:pPr>
            <a:r>
              <a:rPr lang="en-US" dirty="0"/>
              <a:t>*      </a:t>
            </a:r>
            <a:r>
              <a:rPr lang="en-US" sz="4000" b="1" dirty="0"/>
              <a:t>Our family is our most precious asset.  It is our responsibility to leave a legacy of faith they will want to engage with and make their own. </a:t>
            </a:r>
          </a:p>
          <a:p>
            <a:pPr marL="0" indent="0">
              <a:buNone/>
            </a:pPr>
            <a:r>
              <a:rPr lang="en-US" sz="4000" b="1" dirty="0"/>
              <a:t>*  Our goal is to make sure our children learn to engage in the faith, live a productive, purposeful life, and spend eternity in heaven with us.  </a:t>
            </a:r>
          </a:p>
          <a:p>
            <a:endParaRPr lang="en-US" dirty="0"/>
          </a:p>
        </p:txBody>
      </p:sp>
    </p:spTree>
    <p:extLst>
      <p:ext uri="{BB962C8B-B14F-4D97-AF65-F5344CB8AC3E}">
        <p14:creationId xmlns:p14="http://schemas.microsoft.com/office/powerpoint/2010/main" val="912913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D6F31-5082-4692-B402-BB8BB47EC195}"/>
              </a:ext>
            </a:extLst>
          </p:cNvPr>
          <p:cNvSpPr>
            <a:spLocks noGrp="1"/>
          </p:cNvSpPr>
          <p:nvPr>
            <p:ph type="title"/>
          </p:nvPr>
        </p:nvSpPr>
        <p:spPr>
          <a:xfrm>
            <a:off x="549275" y="393896"/>
            <a:ext cx="8228965" cy="2208627"/>
          </a:xfrm>
        </p:spPr>
        <p:txBody>
          <a:bodyPr/>
          <a:lstStyle/>
          <a:p>
            <a:r>
              <a:rPr lang="en-US" sz="3200" b="1" dirty="0"/>
              <a:t>Children learn about The Faith </a:t>
            </a:r>
            <a:r>
              <a:rPr lang="en-US" sz="3200" b="1" dirty="0" err="1"/>
              <a:t>pri</a:t>
            </a:r>
            <a:r>
              <a:rPr lang="en-US" sz="3200" b="1" dirty="0"/>
              <a:t>-  </a:t>
            </a:r>
            <a:r>
              <a:rPr lang="en-US" sz="3200" b="1" dirty="0" err="1"/>
              <a:t>marily</a:t>
            </a:r>
            <a:r>
              <a:rPr lang="en-US" sz="3200" b="1" dirty="0"/>
              <a:t> from their parents. It is their responsibility to “Rise up their children in the nurture and admonition of the Lord.”</a:t>
            </a:r>
          </a:p>
        </p:txBody>
      </p:sp>
      <p:sp>
        <p:nvSpPr>
          <p:cNvPr id="3" name="Text Placeholder 2">
            <a:extLst>
              <a:ext uri="{FF2B5EF4-FFF2-40B4-BE49-F238E27FC236}">
                <a16:creationId xmlns:a16="http://schemas.microsoft.com/office/drawing/2014/main" id="{FDFE677C-F97C-474A-960F-2B4E299C16BB}"/>
              </a:ext>
            </a:extLst>
          </p:cNvPr>
          <p:cNvSpPr>
            <a:spLocks noGrp="1"/>
          </p:cNvSpPr>
          <p:nvPr>
            <p:ph type="body" idx="1"/>
          </p:nvPr>
        </p:nvSpPr>
        <p:spPr>
          <a:xfrm>
            <a:off x="549275" y="2912012"/>
            <a:ext cx="8425913" cy="3552091"/>
          </a:xfrm>
        </p:spPr>
        <p:txBody>
          <a:bodyPr>
            <a:noAutofit/>
          </a:bodyPr>
          <a:lstStyle/>
          <a:p>
            <a:pPr algn="l"/>
            <a:r>
              <a:rPr lang="en-US" sz="3600" b="1" dirty="0"/>
              <a:t>Billy Graham: “ The greatest legacy one can pass on to one’s children and grandchildren is not money or other material things accumulated in one’s life, but rather a legacy of character and faith.”</a:t>
            </a:r>
          </a:p>
        </p:txBody>
      </p:sp>
    </p:spTree>
    <p:extLst>
      <p:ext uri="{BB962C8B-B14F-4D97-AF65-F5344CB8AC3E}">
        <p14:creationId xmlns:p14="http://schemas.microsoft.com/office/powerpoint/2010/main" val="1993089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015" y="107576"/>
            <a:ext cx="8806376" cy="1336956"/>
          </a:xfrm>
        </p:spPr>
        <p:txBody>
          <a:bodyPr/>
          <a:lstStyle/>
          <a:p>
            <a:r>
              <a:rPr lang="en-US" sz="4800" b="1" dirty="0"/>
              <a:t>Tom &amp; Brenda Seppo Family</a:t>
            </a:r>
          </a:p>
        </p:txBody>
      </p:sp>
      <p:sp>
        <p:nvSpPr>
          <p:cNvPr id="3" name="Content Placeholder 2"/>
          <p:cNvSpPr>
            <a:spLocks noGrp="1"/>
          </p:cNvSpPr>
          <p:nvPr>
            <p:ph idx="1"/>
          </p:nvPr>
        </p:nvSpPr>
        <p:spPr>
          <a:xfrm>
            <a:off x="549275" y="2071195"/>
            <a:ext cx="8042276" cy="3872406"/>
          </a:xfrm>
        </p:spPr>
        <p:txBody>
          <a:bodyPr>
            <a:normAutofit/>
          </a:bodyPr>
          <a:lstStyle/>
          <a:p>
            <a:pPr marL="0" indent="0" algn="ctr">
              <a:buNone/>
            </a:pPr>
            <a:r>
              <a:rPr lang="en-US" sz="4000" b="1" dirty="0"/>
              <a:t>3 Children &amp; 3+ Grandchildren:</a:t>
            </a:r>
          </a:p>
          <a:p>
            <a:r>
              <a:rPr lang="en-US" sz="3600" b="1" dirty="0"/>
              <a:t>Rebecca &amp; Aaron – Jana &amp; Tessa</a:t>
            </a:r>
          </a:p>
          <a:p>
            <a:r>
              <a:rPr lang="en-US" sz="3600" b="1" dirty="0"/>
              <a:t>Andrea &amp; Joshua – Roman &amp; baby  in February</a:t>
            </a:r>
          </a:p>
          <a:p>
            <a:r>
              <a:rPr lang="en-US" sz="3600" b="1" dirty="0"/>
              <a:t>Andrew &amp; </a:t>
            </a:r>
            <a:r>
              <a:rPr lang="en-US" sz="3600" b="1" dirty="0" err="1"/>
              <a:t>Cait</a:t>
            </a:r>
            <a:endParaRPr lang="en-US" sz="3600" b="1" dirty="0"/>
          </a:p>
        </p:txBody>
      </p:sp>
    </p:spTree>
    <p:extLst>
      <p:ext uri="{BB962C8B-B14F-4D97-AF65-F5344CB8AC3E}">
        <p14:creationId xmlns:p14="http://schemas.microsoft.com/office/powerpoint/2010/main" val="3979841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684" y="107575"/>
            <a:ext cx="8679051" cy="1933383"/>
          </a:xfrm>
        </p:spPr>
        <p:txBody>
          <a:bodyPr/>
          <a:lstStyle/>
          <a:p>
            <a:r>
              <a:rPr lang="en-US" sz="4800" b="1" dirty="0"/>
              <a:t>3 Reasons Kids Leave </a:t>
            </a:r>
            <a:br>
              <a:rPr lang="en-US" sz="4800" b="1" dirty="0"/>
            </a:br>
            <a:r>
              <a:rPr lang="en-US" sz="4800" b="1" dirty="0"/>
              <a:t>the Faith</a:t>
            </a:r>
          </a:p>
        </p:txBody>
      </p:sp>
      <p:sp>
        <p:nvSpPr>
          <p:cNvPr id="3" name="Content Placeholder 2"/>
          <p:cNvSpPr>
            <a:spLocks noGrp="1"/>
          </p:cNvSpPr>
          <p:nvPr>
            <p:ph idx="1"/>
          </p:nvPr>
        </p:nvSpPr>
        <p:spPr>
          <a:xfrm>
            <a:off x="549275" y="2736397"/>
            <a:ext cx="8042276" cy="3207204"/>
          </a:xfrm>
        </p:spPr>
        <p:txBody>
          <a:bodyPr>
            <a:normAutofit/>
          </a:bodyPr>
          <a:lstStyle/>
          <a:p>
            <a:r>
              <a:rPr lang="en-US" sz="4400" b="1" dirty="0"/>
              <a:t>Shallow Belief System</a:t>
            </a:r>
          </a:p>
          <a:p>
            <a:r>
              <a:rPr lang="en-US" sz="4400" b="1" dirty="0"/>
              <a:t>Legalism</a:t>
            </a:r>
          </a:p>
          <a:p>
            <a:r>
              <a:rPr lang="en-US" sz="4400" b="1" dirty="0"/>
              <a:t>Tolerance</a:t>
            </a:r>
          </a:p>
        </p:txBody>
      </p:sp>
    </p:spTree>
    <p:extLst>
      <p:ext uri="{BB962C8B-B14F-4D97-AF65-F5344CB8AC3E}">
        <p14:creationId xmlns:p14="http://schemas.microsoft.com/office/powerpoint/2010/main" val="2734588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Barna</a:t>
            </a:r>
            <a:r>
              <a:rPr lang="en-US" b="1" dirty="0"/>
              <a:t> Survey</a:t>
            </a:r>
          </a:p>
        </p:txBody>
      </p:sp>
      <p:sp>
        <p:nvSpPr>
          <p:cNvPr id="3" name="Content Placeholder 2"/>
          <p:cNvSpPr>
            <a:spLocks noGrp="1"/>
          </p:cNvSpPr>
          <p:nvPr>
            <p:ph idx="1"/>
          </p:nvPr>
        </p:nvSpPr>
        <p:spPr>
          <a:xfrm>
            <a:off x="549275" y="1889777"/>
            <a:ext cx="8042276" cy="4053824"/>
          </a:xfrm>
        </p:spPr>
        <p:txBody>
          <a:bodyPr>
            <a:normAutofit/>
          </a:bodyPr>
          <a:lstStyle/>
          <a:p>
            <a:r>
              <a:rPr lang="en-US" sz="3600" b="1" dirty="0"/>
              <a:t>1% of Young Adults 18-23 have a Christian Worldview  </a:t>
            </a:r>
          </a:p>
          <a:p>
            <a:r>
              <a:rPr lang="en-US" sz="3600" b="1" dirty="0"/>
              <a:t>Only 9% of Christians have a biblical worldview</a:t>
            </a:r>
          </a:p>
          <a:p>
            <a:r>
              <a:rPr lang="en-US" sz="3600" b="1" dirty="0"/>
              <a:t>Only 6% will become Christians have age 18</a:t>
            </a:r>
          </a:p>
        </p:txBody>
      </p:sp>
    </p:spTree>
    <p:extLst>
      <p:ext uri="{BB962C8B-B14F-4D97-AF65-F5344CB8AC3E}">
        <p14:creationId xmlns:p14="http://schemas.microsoft.com/office/powerpoint/2010/main" val="3431599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Help Your child “Develop a Relationship with Christ”</a:t>
            </a:r>
          </a:p>
        </p:txBody>
      </p:sp>
      <p:sp>
        <p:nvSpPr>
          <p:cNvPr id="3" name="Content Placeholder 2"/>
          <p:cNvSpPr>
            <a:spLocks noGrp="1"/>
          </p:cNvSpPr>
          <p:nvPr>
            <p:ph idx="1"/>
          </p:nvPr>
        </p:nvSpPr>
        <p:spPr>
          <a:xfrm>
            <a:off x="272165" y="1600200"/>
            <a:ext cx="8618570" cy="5021577"/>
          </a:xfrm>
        </p:spPr>
        <p:txBody>
          <a:bodyPr>
            <a:normAutofit/>
          </a:bodyPr>
          <a:lstStyle/>
          <a:p>
            <a:r>
              <a:rPr lang="en-US" b="1" dirty="0"/>
              <a:t>Psalm 78:2-7 (The Message) “Stories we heard from our fathers, counsel we learned at our mother’s knee.  We’re not keeping this to ourselves, we’re passing it onto the next generation – God’s fame and fortune, the marvelous things he has done.  He planted a witness in Jacob, set his word firmly in Israel, then commanded our parents to teach it to their children, so the next generation would know, and all the generations to come.  Know the truth and tell the stories so their children can trust in God.” Numerous times in the Old Testament parents are encouraged to tell the stories of God’s provision to their children and grandchildren – passing on the faith of their fathers.  </a:t>
            </a:r>
          </a:p>
          <a:p>
            <a:endParaRPr lang="en-US" dirty="0"/>
          </a:p>
        </p:txBody>
      </p:sp>
    </p:spTree>
    <p:extLst>
      <p:ext uri="{BB962C8B-B14F-4D97-AF65-F5344CB8AC3E}">
        <p14:creationId xmlns:p14="http://schemas.microsoft.com/office/powerpoint/2010/main" val="763069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453546"/>
            <a:ext cx="8042276" cy="1678122"/>
          </a:xfrm>
        </p:spPr>
        <p:txBody>
          <a:bodyPr/>
          <a:lstStyle/>
          <a:p>
            <a:r>
              <a:rPr lang="en-US" b="1" dirty="0"/>
              <a:t>Help Your Child “Develop a Relationship with Christ”</a:t>
            </a:r>
            <a:endParaRPr lang="en-US" dirty="0"/>
          </a:p>
        </p:txBody>
      </p:sp>
      <p:sp>
        <p:nvSpPr>
          <p:cNvPr id="3" name="Content Placeholder 2"/>
          <p:cNvSpPr>
            <a:spLocks noGrp="1"/>
          </p:cNvSpPr>
          <p:nvPr>
            <p:ph idx="1"/>
          </p:nvPr>
        </p:nvSpPr>
        <p:spPr>
          <a:xfrm>
            <a:off x="549275" y="2963170"/>
            <a:ext cx="8042276" cy="2980430"/>
          </a:xfrm>
        </p:spPr>
        <p:txBody>
          <a:bodyPr>
            <a:normAutofit fontScale="92500" lnSpcReduction="10000"/>
          </a:bodyPr>
          <a:lstStyle/>
          <a:p>
            <a:pPr marL="0" indent="0">
              <a:buNone/>
            </a:pPr>
            <a:r>
              <a:rPr lang="en-US" sz="4000" b="1" dirty="0"/>
              <a:t>1.  Teach your child to listen to the voice and guidance of the Holy Spirit</a:t>
            </a:r>
          </a:p>
          <a:p>
            <a:r>
              <a:rPr lang="en-US" sz="4000" b="1" dirty="0"/>
              <a:t>Proverbs 1:8- listen to parents teaching and instructions </a:t>
            </a:r>
          </a:p>
        </p:txBody>
      </p:sp>
    </p:spTree>
    <p:extLst>
      <p:ext uri="{BB962C8B-B14F-4D97-AF65-F5344CB8AC3E}">
        <p14:creationId xmlns:p14="http://schemas.microsoft.com/office/powerpoint/2010/main" val="1903661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876856"/>
            <a:ext cx="8042276" cy="1209458"/>
          </a:xfrm>
        </p:spPr>
        <p:txBody>
          <a:bodyPr/>
          <a:lstStyle/>
          <a:p>
            <a:r>
              <a:rPr lang="en-US" b="1" dirty="0"/>
              <a:t>Help Your Child “Develop a Relationship with Christ”</a:t>
            </a:r>
            <a:endParaRPr lang="en-US" dirty="0"/>
          </a:p>
        </p:txBody>
      </p:sp>
      <p:sp>
        <p:nvSpPr>
          <p:cNvPr id="3" name="Content Placeholder 2"/>
          <p:cNvSpPr>
            <a:spLocks noGrp="1"/>
          </p:cNvSpPr>
          <p:nvPr>
            <p:ph idx="1"/>
          </p:nvPr>
        </p:nvSpPr>
        <p:spPr>
          <a:xfrm>
            <a:off x="549275" y="2700997"/>
            <a:ext cx="8042276" cy="3242603"/>
          </a:xfrm>
        </p:spPr>
        <p:txBody>
          <a:bodyPr>
            <a:normAutofit fontScale="92500" lnSpcReduction="10000"/>
          </a:bodyPr>
          <a:lstStyle/>
          <a:p>
            <a:pPr marL="0" indent="0">
              <a:buNone/>
            </a:pPr>
            <a:r>
              <a:rPr lang="en-US" sz="4000" b="1" dirty="0"/>
              <a:t>2. Practice/live Christianity all     </a:t>
            </a:r>
          </a:p>
          <a:p>
            <a:pPr marL="0" indent="0">
              <a:buNone/>
            </a:pPr>
            <a:r>
              <a:rPr lang="en-US" sz="4000" b="1" dirty="0"/>
              <a:t>    the time</a:t>
            </a:r>
          </a:p>
          <a:p>
            <a:r>
              <a:rPr lang="en-US" sz="4000" b="1" dirty="0"/>
              <a:t>Deuteronomy 6:5-9  “Teach them diligently…when you sit, walk…lie down and rise up”</a:t>
            </a:r>
          </a:p>
        </p:txBody>
      </p:sp>
    </p:spTree>
    <p:extLst>
      <p:ext uri="{BB962C8B-B14F-4D97-AF65-F5344CB8AC3E}">
        <p14:creationId xmlns:p14="http://schemas.microsoft.com/office/powerpoint/2010/main" val="29156615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234</TotalTime>
  <Words>908</Words>
  <Application>Microsoft Office PowerPoint</Application>
  <PresentationFormat>On-screen Show (4:3)</PresentationFormat>
  <Paragraphs>90</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News Gothic MT</vt:lpstr>
      <vt:lpstr>Wingdings 2</vt:lpstr>
      <vt:lpstr>Breeze</vt:lpstr>
      <vt:lpstr>“Intentionally Creating a Family Map for Your Children to Follow”</vt:lpstr>
      <vt:lpstr>4 Essentials for Leaving a  Legacy of Faith (Family Series)</vt:lpstr>
      <vt:lpstr>Children learn about The Faith pri-  marily from their parents. It is their responsibility to “Rise up their children in the nurture and admonition of the Lord.”</vt:lpstr>
      <vt:lpstr>Tom &amp; Brenda Seppo Family</vt:lpstr>
      <vt:lpstr>3 Reasons Kids Leave  the Faith</vt:lpstr>
      <vt:lpstr>Barna Survey</vt:lpstr>
      <vt:lpstr>Help Your child “Develop a Relationship with Christ”</vt:lpstr>
      <vt:lpstr>Help Your Child “Develop a Relationship with Christ”</vt:lpstr>
      <vt:lpstr>Help Your Child “Develop a Relationship with Christ”</vt:lpstr>
      <vt:lpstr>Help Your Child “Develop a Relationship with Christ”</vt:lpstr>
      <vt:lpstr>Help Your Child “Develop a Relationship with Christ”</vt:lpstr>
      <vt:lpstr>Help Your Child “Develop a Relationship with Christ”</vt:lpstr>
      <vt:lpstr>Help Your Child “Develop a Relationship with Christ”</vt:lpstr>
      <vt:lpstr>Help Your Child “Develop a Relationship with Christ”</vt:lpstr>
      <vt:lpstr>7.Teach concepts of the faith</vt:lpstr>
      <vt:lpstr>7.Teach concepts of the faith</vt:lpstr>
      <vt:lpstr>7.Teach concepts of the faith</vt:lpstr>
      <vt:lpstr>Help Your Child “Develop a Relationship with Christ”</vt:lpstr>
      <vt:lpstr>If You Have children Who are not Living According to God’s Word:</vt:lpstr>
      <vt:lpstr>“Creating a Family Map to Leave a Legacy of Faith”</vt:lpstr>
    </vt:vector>
  </TitlesOfParts>
  <Company>Operation Transformation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Seppo</dc:creator>
  <cp:lastModifiedBy>Tech</cp:lastModifiedBy>
  <cp:revision>30</cp:revision>
  <dcterms:created xsi:type="dcterms:W3CDTF">2017-10-30T23:22:11Z</dcterms:created>
  <dcterms:modified xsi:type="dcterms:W3CDTF">2017-12-03T14:28:07Z</dcterms:modified>
</cp:coreProperties>
</file>