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4" r:id="rId7"/>
    <p:sldId id="265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3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5911"/>
            <a:ext cx="8596668" cy="5925452"/>
          </a:xfrm>
        </p:spPr>
        <p:txBody>
          <a:bodyPr/>
          <a:lstStyle/>
          <a:p>
            <a:r>
              <a:rPr lang="en-US" sz="2400" dirty="0"/>
              <a:t>1.  You Have to Know What You </a:t>
            </a:r>
            <a:r>
              <a:rPr lang="en-US" sz="2400" dirty="0" smtClean="0"/>
              <a:t>Believe</a:t>
            </a:r>
          </a:p>
          <a:p>
            <a:endParaRPr lang="en-US" sz="2400" dirty="0"/>
          </a:p>
          <a:p>
            <a:r>
              <a:rPr lang="en-US" sz="2400" dirty="0"/>
              <a:t>2.  </a:t>
            </a:r>
            <a:r>
              <a:rPr lang="en-US" sz="2400" dirty="0" smtClean="0"/>
              <a:t>Then </a:t>
            </a:r>
            <a:r>
              <a:rPr lang="en-US" sz="2400" dirty="0"/>
              <a:t>You Practice What You </a:t>
            </a:r>
            <a:r>
              <a:rPr lang="en-US" sz="2400" dirty="0" smtClean="0"/>
              <a:t>Believe</a:t>
            </a:r>
          </a:p>
          <a:p>
            <a:endParaRPr lang="en-US" sz="2400" dirty="0"/>
          </a:p>
          <a:p>
            <a:r>
              <a:rPr lang="en-US" sz="2400" dirty="0"/>
              <a:t>3.  Select a Mate that Believes What You </a:t>
            </a:r>
            <a:r>
              <a:rPr lang="en-US" sz="2400" dirty="0" smtClean="0"/>
              <a:t>Believe</a:t>
            </a:r>
          </a:p>
          <a:p>
            <a:endParaRPr lang="en-US" sz="2400" dirty="0"/>
          </a:p>
          <a:p>
            <a:r>
              <a:rPr lang="en-US" sz="2400" dirty="0"/>
              <a:t>4.  So Your Children Will See and Receive What You Believe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216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E4D2D-E370-4F21-B0E3-E09D82FC1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5760"/>
            <a:ext cx="9175326" cy="1737360"/>
          </a:xfrm>
        </p:spPr>
        <p:txBody>
          <a:bodyPr>
            <a:noAutofit/>
          </a:bodyPr>
          <a:lstStyle/>
          <a:p>
            <a:r>
              <a:rPr lang="en-US" sz="4400" b="1" dirty="0"/>
              <a:t>5.  </a:t>
            </a:r>
            <a:r>
              <a:rPr lang="en-US" sz="4800" b="1" dirty="0"/>
              <a:t>Having a Biblical Worldview Helps Children Formulate 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CC7BF-E37E-4F61-8566-303A98307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03120"/>
            <a:ext cx="8596668" cy="4754880"/>
          </a:xfrm>
        </p:spPr>
        <p:txBody>
          <a:bodyPr>
            <a:noAutofit/>
          </a:bodyPr>
          <a:lstStyle/>
          <a:p>
            <a:r>
              <a:rPr lang="en-US" sz="4400" b="1" dirty="0"/>
              <a:t>Children will pick up what they see their parents believe</a:t>
            </a:r>
          </a:p>
          <a:p>
            <a:r>
              <a:rPr lang="en-US" sz="4400" b="1" dirty="0"/>
              <a:t>It gives children a foundation for a faith experience</a:t>
            </a:r>
          </a:p>
          <a:p>
            <a:r>
              <a:rPr lang="en-US" sz="4400" b="1" dirty="0"/>
              <a:t>Helps them face challenges of</a:t>
            </a:r>
          </a:p>
          <a:p>
            <a:pPr marL="0" indent="0">
              <a:buNone/>
            </a:pPr>
            <a:r>
              <a:rPr lang="en-US" sz="4400" b="1" dirty="0"/>
              <a:t>   opposing views</a:t>
            </a:r>
          </a:p>
        </p:txBody>
      </p:sp>
    </p:spTree>
    <p:extLst>
      <p:ext uri="{BB962C8B-B14F-4D97-AF65-F5344CB8AC3E}">
        <p14:creationId xmlns:p14="http://schemas.microsoft.com/office/powerpoint/2010/main" val="2090194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86D1B-0BC2-4027-A4AD-7E141F531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82880"/>
            <a:ext cx="8596668" cy="174752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/>
              <a:t>The Bible is our Basic </a:t>
            </a:r>
            <a:br>
              <a:rPr lang="en-US" sz="5400" b="1" dirty="0"/>
            </a:br>
            <a:r>
              <a:rPr lang="en-US" sz="5400" b="1" dirty="0"/>
              <a:t>Road Map for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C178D-011E-4BAB-BC2B-01E1AE189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400" b="1" dirty="0"/>
              <a:t>Every area of our lives should be viewed through the lens of Scripture – education, politics, marriage, parenting, vocation, our standards, beliefs, morals, etc.</a:t>
            </a:r>
          </a:p>
        </p:txBody>
      </p:sp>
    </p:spTree>
    <p:extLst>
      <p:ext uri="{BB962C8B-B14F-4D97-AF65-F5344CB8AC3E}">
        <p14:creationId xmlns:p14="http://schemas.microsoft.com/office/powerpoint/2010/main" val="3026826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4B7D8-41CB-45F3-B63A-ED2E0112DA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434340"/>
            <a:ext cx="7766936" cy="2994660"/>
          </a:xfrm>
        </p:spPr>
        <p:txBody>
          <a:bodyPr/>
          <a:lstStyle/>
          <a:p>
            <a:pPr algn="ctr"/>
            <a:r>
              <a:rPr lang="en-US" sz="7200" b="1" dirty="0"/>
              <a:t>Developing a Biblical</a:t>
            </a:r>
            <a:br>
              <a:rPr lang="en-US" sz="7200" b="1" dirty="0"/>
            </a:br>
            <a:r>
              <a:rPr lang="en-US" sz="7200" b="1" dirty="0"/>
              <a:t>Worldview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78A42C-EF3D-46DF-9C87-3A85132B9A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7260" y="3726181"/>
            <a:ext cx="8336743" cy="3131820"/>
          </a:xfrm>
        </p:spPr>
        <p:txBody>
          <a:bodyPr>
            <a:noAutofit/>
          </a:bodyPr>
          <a:lstStyle/>
          <a:p>
            <a:pPr algn="l"/>
            <a:r>
              <a:rPr lang="en-US" sz="4000" b="1" dirty="0"/>
              <a:t>I Peter 3:15  “Always be prepared to give an answer to everyone who asks you, to give the reason for the hope that you have.”</a:t>
            </a:r>
          </a:p>
        </p:txBody>
      </p:sp>
    </p:spTree>
    <p:extLst>
      <p:ext uri="{BB962C8B-B14F-4D97-AF65-F5344CB8AC3E}">
        <p14:creationId xmlns:p14="http://schemas.microsoft.com/office/powerpoint/2010/main" val="3263526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42510-44A2-4C1C-B217-236A9138B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/>
              <a:t>Worldview: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28456-0757-4C35-9092-2D119DF95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243906" cy="4194491"/>
          </a:xfrm>
        </p:spPr>
        <p:txBody>
          <a:bodyPr>
            <a:noAutofit/>
          </a:bodyPr>
          <a:lstStyle/>
          <a:p>
            <a:r>
              <a:rPr lang="en-US" sz="4800" b="1" dirty="0"/>
              <a:t>“A set of presuppositions or assumptions that we hold to consciously or subconsciously about the basic makeup of the world.”</a:t>
            </a:r>
          </a:p>
        </p:txBody>
      </p:sp>
    </p:spTree>
    <p:extLst>
      <p:ext uri="{BB962C8B-B14F-4D97-AF65-F5344CB8AC3E}">
        <p14:creationId xmlns:p14="http://schemas.microsoft.com/office/powerpoint/2010/main" val="2801727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E88C3-0EFE-47D8-AD19-12443F465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28600"/>
            <a:ext cx="8596668" cy="17018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/>
              <a:t>1.  Spiritual Ignorance is Destroying America’s Christian Foundation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F9FC3-A259-4693-8319-510EF8848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2651760"/>
            <a:ext cx="10081260" cy="4023360"/>
          </a:xfrm>
        </p:spPr>
        <p:txBody>
          <a:bodyPr>
            <a:normAutofit fontScale="92500"/>
          </a:bodyPr>
          <a:lstStyle/>
          <a:p>
            <a:r>
              <a:rPr lang="en-US" sz="3600" dirty="0"/>
              <a:t>  </a:t>
            </a:r>
            <a:r>
              <a:rPr lang="en-US" sz="3600" b="1" dirty="0"/>
              <a:t>Founding principles of our nation were biblical</a:t>
            </a:r>
          </a:p>
          <a:p>
            <a:r>
              <a:rPr lang="en-US" sz="3600" b="1" dirty="0"/>
              <a:t>  Today, our government is not leading from a    </a:t>
            </a:r>
          </a:p>
          <a:p>
            <a:pPr marL="0" indent="0">
              <a:buNone/>
            </a:pPr>
            <a:r>
              <a:rPr lang="en-US" sz="3600" b="1" dirty="0"/>
              <a:t>     spiritual perspective</a:t>
            </a:r>
          </a:p>
          <a:p>
            <a:r>
              <a:rPr lang="en-US" sz="3600" b="1" dirty="0"/>
              <a:t>  </a:t>
            </a:r>
            <a:r>
              <a:rPr lang="en-US" sz="3600" b="1" dirty="0" err="1"/>
              <a:t>Barna’s</a:t>
            </a:r>
            <a:r>
              <a:rPr lang="en-US" sz="3600" b="1" dirty="0"/>
              <a:t> Survey: Only 4% of American Adults</a:t>
            </a:r>
          </a:p>
          <a:p>
            <a:pPr marL="0" indent="0">
              <a:buNone/>
            </a:pPr>
            <a:r>
              <a:rPr lang="en-US" sz="3600" b="1" dirty="0"/>
              <a:t>    and 9% of Christians hold a biblical worldview</a:t>
            </a:r>
          </a:p>
          <a:p>
            <a:pPr marL="0" indent="0">
              <a:buNone/>
            </a:pPr>
            <a:r>
              <a:rPr lang="en-US" sz="3600" b="1" dirty="0"/>
              <a:t>                             *Mark 12:24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11061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093ED-00FB-474D-8E66-B2FEB2FFF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11480"/>
            <a:ext cx="9312486" cy="1518920"/>
          </a:xfrm>
        </p:spPr>
        <p:txBody>
          <a:bodyPr>
            <a:noAutofit/>
          </a:bodyPr>
          <a:lstStyle/>
          <a:p>
            <a:r>
              <a:rPr lang="en-US" sz="5400" b="1" dirty="0"/>
              <a:t>2.Christians are Engaged in    </a:t>
            </a:r>
            <a:br>
              <a:rPr lang="en-US" sz="5400" b="1" dirty="0"/>
            </a:br>
            <a:r>
              <a:rPr lang="en-US" sz="5400" b="1" dirty="0"/>
              <a:t>    a Battle for the Mind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EE708-C2AC-4F62-9824-83915D4D56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" y="2423160"/>
            <a:ext cx="9898380" cy="4091940"/>
          </a:xfrm>
        </p:spPr>
        <p:txBody>
          <a:bodyPr>
            <a:normAutofit/>
          </a:bodyPr>
          <a:lstStyle/>
          <a:p>
            <a:r>
              <a:rPr lang="en-US" sz="3600" b="1" dirty="0"/>
              <a:t>Paul warned </a:t>
            </a:r>
            <a:r>
              <a:rPr lang="en-US" sz="3600" b="1" dirty="0" err="1"/>
              <a:t>Colosse</a:t>
            </a:r>
            <a:r>
              <a:rPr lang="en-US" sz="3600" b="1" dirty="0"/>
              <a:t> to beware of those who would hijack their faith (Col 2:8)</a:t>
            </a:r>
          </a:p>
          <a:p>
            <a:r>
              <a:rPr lang="en-US" sz="3600" b="1" dirty="0"/>
              <a:t>There were two competing world views in Paul’s time – Polytheism and Theism</a:t>
            </a:r>
          </a:p>
          <a:p>
            <a:r>
              <a:rPr lang="en-US" sz="3600" b="1" dirty="0"/>
              <a:t>Today we have many worldviews </a:t>
            </a:r>
          </a:p>
          <a:p>
            <a:pPr marL="0" indent="0">
              <a:buNone/>
            </a:pPr>
            <a:r>
              <a:rPr lang="en-US" sz="3600" b="1" dirty="0"/>
              <a:t>                        Romans 12:2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72147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8DA17-2DB0-42B0-8630-BC0B38CA97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1540" y="160020"/>
            <a:ext cx="9418319" cy="4987712"/>
          </a:xfrm>
        </p:spPr>
        <p:txBody>
          <a:bodyPr/>
          <a:lstStyle/>
          <a:p>
            <a:pPr algn="l"/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3.  A Naturalistic worldview assumes there is no God; nature is all that exists; there is no supernatural intervention.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55C337-53A1-4A83-9A8A-1CD57232F7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029200"/>
            <a:ext cx="7766936" cy="118532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726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7C54F-BBE9-4B41-A686-05BC0F543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05740"/>
            <a:ext cx="8992446" cy="1724660"/>
          </a:xfrm>
        </p:spPr>
        <p:txBody>
          <a:bodyPr>
            <a:noAutofit/>
          </a:bodyPr>
          <a:lstStyle/>
          <a:p>
            <a:r>
              <a:rPr lang="en-US" sz="4400" b="1" dirty="0"/>
              <a:t>3.  Naturalistic Worldview: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FA3FC5-D056-4EDE-990F-C6A4F26D5A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1508761"/>
            <a:ext cx="9326880" cy="5143500"/>
          </a:xfrm>
        </p:spPr>
        <p:txBody>
          <a:bodyPr>
            <a:noAutofit/>
          </a:bodyPr>
          <a:lstStyle/>
          <a:p>
            <a:r>
              <a:rPr lang="en-US" sz="3200" b="1" dirty="0"/>
              <a:t>Based on the philosophy of Darwin’s theory of evolution</a:t>
            </a:r>
          </a:p>
          <a:p>
            <a:r>
              <a:rPr lang="en-US" sz="3200" b="1" dirty="0"/>
              <a:t>Denies that sin is man’s fundamental problem</a:t>
            </a:r>
          </a:p>
          <a:p>
            <a:r>
              <a:rPr lang="en-US" sz="3200" b="1" dirty="0"/>
              <a:t>Teaches that man, given enough time, money and resources, will fix all of the world’s problems</a:t>
            </a:r>
          </a:p>
          <a:p>
            <a:r>
              <a:rPr lang="en-US" sz="3200" b="1" dirty="0"/>
              <a:t>Believes in moral relativism – no absolute right or wrong</a:t>
            </a:r>
          </a:p>
          <a:p>
            <a:r>
              <a:rPr lang="en-US" sz="3200" b="1" dirty="0"/>
              <a:t>Death is the end of all - Doesn’t believe in an afterlife</a:t>
            </a:r>
          </a:p>
        </p:txBody>
      </p:sp>
    </p:spTree>
    <p:extLst>
      <p:ext uri="{BB962C8B-B14F-4D97-AF65-F5344CB8AC3E}">
        <p14:creationId xmlns:p14="http://schemas.microsoft.com/office/powerpoint/2010/main" val="211550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B205B-59AC-4FAC-9B86-25AE19EA2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180" y="228600"/>
            <a:ext cx="9258300" cy="219456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/>
              <a:t>4.  All Christians Must Adopt a Biblical Worldview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CBFA0-8637-4C36-BF74-AA4EF0D78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180" y="2011680"/>
            <a:ext cx="9738360" cy="4503420"/>
          </a:xfrm>
        </p:spPr>
        <p:txBody>
          <a:bodyPr>
            <a:noAutofit/>
          </a:bodyPr>
          <a:lstStyle/>
          <a:p>
            <a:r>
              <a:rPr lang="en-US" sz="3600" dirty="0"/>
              <a:t>Biblical Worldview is based on the Bible; God’s Word is infallible, authoritative, and inerrant          2 Timothy 3:16</a:t>
            </a:r>
          </a:p>
          <a:p>
            <a:r>
              <a:rPr lang="en-US" sz="3600" dirty="0"/>
              <a:t>God is the ultimate origin of everything  </a:t>
            </a:r>
          </a:p>
          <a:p>
            <a:pPr marL="0" indent="0">
              <a:buNone/>
            </a:pPr>
            <a:r>
              <a:rPr lang="en-US" sz="3600" dirty="0"/>
              <a:t>   Col 1:15</a:t>
            </a:r>
          </a:p>
          <a:p>
            <a:r>
              <a:rPr lang="en-US" sz="3600" dirty="0"/>
              <a:t>God created man in His image   Gen 1</a:t>
            </a:r>
          </a:p>
        </p:txBody>
      </p:sp>
    </p:spTree>
    <p:extLst>
      <p:ext uri="{BB962C8B-B14F-4D97-AF65-F5344CB8AC3E}">
        <p14:creationId xmlns:p14="http://schemas.microsoft.com/office/powerpoint/2010/main" val="473869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DD2C4-5B0C-459C-980B-F7781B981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" y="320040"/>
            <a:ext cx="10149840" cy="1234440"/>
          </a:xfrm>
        </p:spPr>
        <p:txBody>
          <a:bodyPr>
            <a:noAutofit/>
          </a:bodyPr>
          <a:lstStyle/>
          <a:p>
            <a:r>
              <a:rPr lang="en-US" sz="4400" b="1" dirty="0"/>
              <a:t>4.</a:t>
            </a:r>
            <a:r>
              <a:rPr lang="en-US" sz="4800" b="1" dirty="0"/>
              <a:t> A Biblical Worldview believes: 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CBDB6B-F834-4087-9916-9CC0D6BCE8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1554480"/>
            <a:ext cx="9875520" cy="5006340"/>
          </a:xfrm>
        </p:spPr>
        <p:txBody>
          <a:bodyPr>
            <a:noAutofit/>
          </a:bodyPr>
          <a:lstStyle/>
          <a:p>
            <a:r>
              <a:rPr lang="en-US" sz="4000" b="1" dirty="0"/>
              <a:t>Man’s fundamental problem is sin (disobedience)</a:t>
            </a:r>
          </a:p>
          <a:p>
            <a:r>
              <a:rPr lang="en-US" sz="4000" b="1" dirty="0"/>
              <a:t>Man’s only hope for redemption is repentance of sin and acceptance of Christ’s salvation</a:t>
            </a:r>
          </a:p>
          <a:p>
            <a:r>
              <a:rPr lang="en-US" sz="4000" b="1" dirty="0"/>
              <a:t>There are Moral Absolutes (right &amp; wrong)    John 14:6</a:t>
            </a:r>
          </a:p>
        </p:txBody>
      </p:sp>
    </p:spTree>
    <p:extLst>
      <p:ext uri="{BB962C8B-B14F-4D97-AF65-F5344CB8AC3E}">
        <p14:creationId xmlns:p14="http://schemas.microsoft.com/office/powerpoint/2010/main" val="294797289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</TotalTime>
  <Words>413</Words>
  <Application>Microsoft Office PowerPoint</Application>
  <PresentationFormat>Widescreen</PresentationFormat>
  <Paragraphs>46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PowerPoint Presentation</vt:lpstr>
      <vt:lpstr>Developing a Biblical Worldview</vt:lpstr>
      <vt:lpstr>Worldview:</vt:lpstr>
      <vt:lpstr>1.  Spiritual Ignorance is Destroying America’s Christian Foundation</vt:lpstr>
      <vt:lpstr>2.Christians are Engaged in         a Battle for the Mind</vt:lpstr>
      <vt:lpstr>        3.  A Naturalistic worldview assumes there is no God; nature is all that exists; there is no supernatural intervention. </vt:lpstr>
      <vt:lpstr>3.  Naturalistic Worldview:</vt:lpstr>
      <vt:lpstr>4.  All Christians Must Adopt a Biblical Worldview </vt:lpstr>
      <vt:lpstr>4. A Biblical Worldview believes: </vt:lpstr>
      <vt:lpstr>5.  Having a Biblical Worldview Helps Children Formulate One</vt:lpstr>
      <vt:lpstr>The Bible is our Basic  Road Map for Life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a Biblical Worldview</dc:title>
  <dc:creator>Brenda Seppo</dc:creator>
  <cp:lastModifiedBy>Tech</cp:lastModifiedBy>
  <cp:revision>11</cp:revision>
  <dcterms:created xsi:type="dcterms:W3CDTF">2017-11-04T22:05:26Z</dcterms:created>
  <dcterms:modified xsi:type="dcterms:W3CDTF">2017-11-05T14:26:26Z</dcterms:modified>
</cp:coreProperties>
</file>