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16"/>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4" d="100"/>
          <a:sy n="84" d="100"/>
        </p:scale>
        <p:origin x="-1808"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handoutMaster" Target="handoutMasters/handout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48F030D-69B6-3B43-A417-11792C113716}" type="datetimeFigureOut">
              <a:rPr lang="en-US" smtClean="0"/>
              <a:t>9/22/17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66BD861-56AE-D448-A80C-44FE2D71370E}" type="slidenum">
              <a:rPr lang="en-US" smtClean="0"/>
              <a:t>‹#›</a:t>
            </a:fld>
            <a:endParaRPr lang="en-US"/>
          </a:p>
        </p:txBody>
      </p:sp>
    </p:spTree>
    <p:extLst>
      <p:ext uri="{BB962C8B-B14F-4D97-AF65-F5344CB8AC3E}">
        <p14:creationId xmlns:p14="http://schemas.microsoft.com/office/powerpoint/2010/main" val="98518321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6"/>
          <p:cNvSpPr/>
          <p:nvPr/>
        </p:nvSpPr>
        <p:spPr>
          <a:xfrm>
            <a:off x="-76" y="5293518"/>
            <a:ext cx="9144093" cy="1443039"/>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chemeClr val="accent1"/>
              </a:gs>
              <a:gs pos="14000">
                <a:schemeClr val="accent1">
                  <a:lumMod val="60000"/>
                  <a:lumOff val="40000"/>
                </a:schemeClr>
              </a:gs>
              <a:gs pos="8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8" name="Freeform 7"/>
          <p:cNvSpPr/>
          <p:nvPr/>
        </p:nvSpPr>
        <p:spPr>
          <a:xfrm>
            <a:off x="-76" y="5293518"/>
            <a:ext cx="9144093" cy="1443039"/>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9" name="Freeform 8"/>
          <p:cNvSpPr/>
          <p:nvPr/>
        </p:nvSpPr>
        <p:spPr>
          <a:xfrm>
            <a:off x="2" y="5545933"/>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3">
                  <a:lumMod val="40000"/>
                  <a:lumOff val="60000"/>
                </a:schemeClr>
              </a:gs>
              <a:gs pos="50000">
                <a:schemeClr val="accent3"/>
              </a:gs>
              <a:gs pos="100000">
                <a:schemeClr val="accent3">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b="1"/>
          </a:p>
        </p:txBody>
      </p:sp>
      <p:sp>
        <p:nvSpPr>
          <p:cNvPr id="2" name="Title 1"/>
          <p:cNvSpPr>
            <a:spLocks noGrp="1"/>
          </p:cNvSpPr>
          <p:nvPr>
            <p:ph type="ctrTitle"/>
          </p:nvPr>
        </p:nvSpPr>
        <p:spPr>
          <a:xfrm>
            <a:off x="4572000" y="1676400"/>
            <a:ext cx="3886200" cy="1524000"/>
          </a:xfrm>
        </p:spPr>
        <p:txBody>
          <a:bodyPr anchor="b" anchorCtr="0"/>
          <a:lstStyle>
            <a:lvl1pPr algn="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0" y="3203576"/>
            <a:ext cx="3886200" cy="1825625"/>
          </a:xfrm>
        </p:spPr>
        <p:txBody>
          <a:bodyPr>
            <a:normAutofit/>
          </a:bodyPr>
          <a:lstStyle>
            <a:lvl1pPr marL="0" indent="0" algn="l">
              <a:buNone/>
              <a:defRPr sz="20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Rectangle 9"/>
          <p:cNvSpPr/>
          <p:nvPr/>
        </p:nvSpPr>
        <p:spPr>
          <a:xfrm>
            <a:off x="0" y="5262466"/>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30" y="5502670"/>
            <a:ext cx="9144066" cy="1271151"/>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9EB5ECD5-515E-4817-8A06-1D2ED2C83850}" type="datetime4">
              <a:rPr lang="en-US" smtClean="0"/>
              <a:pPr/>
              <a:t>September 22,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normAutofit/>
          </a:bodyPr>
          <a:lstStyle/>
          <a:p>
            <a:fld id="{1D72EBF8-7CF5-44B7-B2BF-E22DE4D0703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6"/>
          <p:cNvSpPr/>
          <p:nvPr/>
        </p:nvSpPr>
        <p:spPr>
          <a:xfrm>
            <a:off x="0" y="5457826"/>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91"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85800" y="1600201"/>
            <a:ext cx="7772400" cy="3733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reeform 8"/>
          <p:cNvSpPr/>
          <p:nvPr/>
        </p:nvSpPr>
        <p:spPr>
          <a:xfrm>
            <a:off x="-196" y="5412338"/>
            <a:ext cx="7605568" cy="927911"/>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8"/>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32D1919-1B5F-4141-B613-3E5C6008A186}" type="datetime4">
              <a:rPr lang="en-US" smtClean="0"/>
              <a:pPr/>
              <a:t>September 22,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Freeform 6"/>
          <p:cNvSpPr/>
          <p:nvPr/>
        </p:nvSpPr>
        <p:spPr>
          <a:xfrm>
            <a:off x="2" y="5545933"/>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1">
                  <a:lumMod val="40000"/>
                  <a:lumOff val="60000"/>
                </a:schemeClr>
              </a:gs>
              <a:gs pos="50000">
                <a:schemeClr val="accent1"/>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8" name="Freeform 7"/>
          <p:cNvSpPr/>
          <p:nvPr/>
        </p:nvSpPr>
        <p:spPr>
          <a:xfrm>
            <a:off x="-76" y="5293518"/>
            <a:ext cx="9144093" cy="1443039"/>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rgbClr val="000000"/>
              </a:gs>
              <a:gs pos="14000">
                <a:srgbClr val="333333"/>
              </a:gs>
              <a:gs pos="83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9" name="Freeform 8"/>
          <p:cNvSpPr/>
          <p:nvPr/>
        </p:nvSpPr>
        <p:spPr>
          <a:xfrm>
            <a:off x="-76" y="5293518"/>
            <a:ext cx="9144093" cy="1443039"/>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rgbClr val="000000">
                  <a:alpha val="0"/>
                </a:srgbClr>
              </a:gs>
              <a:gs pos="57000">
                <a:srgbClr val="4D4D4D"/>
              </a:gs>
              <a:gs pos="100000">
                <a:srgbClr val="000000">
                  <a:alpha val="0"/>
                </a:srgb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722313" y="3633788"/>
            <a:ext cx="7772400" cy="1362075"/>
          </a:xfrm>
        </p:spPr>
        <p:txBody>
          <a:bodyPr anchor="t"/>
          <a:lstStyle>
            <a:lvl1pPr algn="l">
              <a:defRPr sz="40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2133601"/>
            <a:ext cx="7772400" cy="1500187"/>
          </a:xfrm>
        </p:spPr>
        <p:txBody>
          <a:bodyPr anchor="b"/>
          <a:lstStyle>
            <a:lvl1pPr marL="0" indent="0">
              <a:buNone/>
              <a:defRPr sz="200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Rectangle 9"/>
          <p:cNvSpPr/>
          <p:nvPr/>
        </p:nvSpPr>
        <p:spPr>
          <a:xfrm>
            <a:off x="0" y="5262466"/>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30" y="5502670"/>
            <a:ext cx="9144066" cy="1271151"/>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AD22427-B1DD-49E6-9F05-DE0F1467D7DC}" type="datetime4">
              <a:rPr lang="en-US" smtClean="0"/>
              <a:pPr/>
              <a:t>September 22,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8" name="Freeform 7"/>
          <p:cNvSpPr/>
          <p:nvPr/>
        </p:nvSpPr>
        <p:spPr>
          <a:xfrm>
            <a:off x="1807391"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5457826"/>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10" name="Freeform 9"/>
          <p:cNvSpPr/>
          <p:nvPr/>
        </p:nvSpPr>
        <p:spPr>
          <a:xfrm>
            <a:off x="-196" y="5412338"/>
            <a:ext cx="7605568" cy="927911"/>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6116508"/>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BCCA7B5-8BC9-491C-A887-7C3E7ED947D8}" type="datetime4">
              <a:rPr lang="en-US" smtClean="0"/>
              <a:pPr/>
              <a:t>September 22, 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72EBF8-7CF5-44B7-B2BF-E22DE4D0703D}" type="slidenum">
              <a:rPr lang="en-US" smtClean="0"/>
              <a:pPr/>
              <a:t>‹#›</a:t>
            </a:fld>
            <a:endParaRPr lang="en-US"/>
          </a:p>
        </p:txBody>
      </p:sp>
      <p:sp>
        <p:nvSpPr>
          <p:cNvPr id="13" name="Content Placeholder 12"/>
          <p:cNvSpPr>
            <a:spLocks noGrp="1"/>
          </p:cNvSpPr>
          <p:nvPr>
            <p:ph sz="quarter" idx="13"/>
          </p:nvPr>
        </p:nvSpPr>
        <p:spPr>
          <a:xfrm>
            <a:off x="685800" y="1536192"/>
            <a:ext cx="3657600"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4800600" y="1536192"/>
            <a:ext cx="3657600"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Freeform 9"/>
          <p:cNvSpPr/>
          <p:nvPr/>
        </p:nvSpPr>
        <p:spPr>
          <a:xfrm>
            <a:off x="1807391"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1" name="Freeform 10"/>
          <p:cNvSpPr/>
          <p:nvPr/>
        </p:nvSpPr>
        <p:spPr>
          <a:xfrm>
            <a:off x="0" y="5457826"/>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85800" y="1535113"/>
            <a:ext cx="3657600" cy="639763"/>
          </a:xfrm>
        </p:spPr>
        <p:txBody>
          <a:bodyPr anchor="b">
            <a:normAutofit/>
          </a:bodyPr>
          <a:lstStyle>
            <a:lvl1pPr marL="0" indent="0">
              <a:buNone/>
              <a:defRPr sz="2000" b="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535113"/>
            <a:ext cx="3657600" cy="639763"/>
          </a:xfrm>
        </p:spPr>
        <p:txBody>
          <a:bodyPr anchor="b">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Freeform 11"/>
          <p:cNvSpPr/>
          <p:nvPr/>
        </p:nvSpPr>
        <p:spPr>
          <a:xfrm>
            <a:off x="-196" y="5412338"/>
            <a:ext cx="7605568" cy="927911"/>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1680725" y="6116508"/>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fld id="{BDA18ED0-40F2-434C-A848-B92581875164}" type="datetime4">
              <a:rPr lang="en-US" smtClean="0"/>
              <a:pPr/>
              <a:t>September 22, 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72EBF8-7CF5-44B7-B2BF-E22DE4D0703D}" type="slidenum">
              <a:rPr lang="en-US" smtClean="0"/>
              <a:pPr/>
              <a:t>‹#›</a:t>
            </a:fld>
            <a:endParaRPr lang="en-US"/>
          </a:p>
        </p:txBody>
      </p:sp>
      <p:sp>
        <p:nvSpPr>
          <p:cNvPr id="15" name="Content Placeholder 14"/>
          <p:cNvSpPr>
            <a:spLocks noGrp="1"/>
          </p:cNvSpPr>
          <p:nvPr>
            <p:ph sz="quarter" idx="13"/>
          </p:nvPr>
        </p:nvSpPr>
        <p:spPr>
          <a:xfrm>
            <a:off x="685800" y="2209800"/>
            <a:ext cx="3657600" cy="3200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Content Placeholder 16"/>
          <p:cNvSpPr>
            <a:spLocks noGrp="1"/>
          </p:cNvSpPr>
          <p:nvPr>
            <p:ph sz="quarter" idx="14"/>
          </p:nvPr>
        </p:nvSpPr>
        <p:spPr>
          <a:xfrm>
            <a:off x="4800600" y="2209800"/>
            <a:ext cx="3657600" cy="3200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5"/>
          <p:cNvSpPr/>
          <p:nvPr/>
        </p:nvSpPr>
        <p:spPr>
          <a:xfrm>
            <a:off x="3" y="5010153"/>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0" y="5731668"/>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 name="Freeform 7"/>
          <p:cNvSpPr/>
          <p:nvPr/>
        </p:nvSpPr>
        <p:spPr>
          <a:xfrm>
            <a:off x="2" y="4973411"/>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2382" y="5696242"/>
            <a:ext cx="9146382" cy="930295"/>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0"/>
          </p:nvPr>
        </p:nvSpPr>
        <p:spPr/>
        <p:txBody>
          <a:bodyPr/>
          <a:lstStyle/>
          <a:p>
            <a:fld id="{7855437F-F4F9-44A9-B4D3-9191CA04E889}" type="datetime4">
              <a:rPr lang="en-US" smtClean="0"/>
              <a:pPr/>
              <a:t>September 22, 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reeform 4"/>
          <p:cNvSpPr/>
          <p:nvPr/>
        </p:nvSpPr>
        <p:spPr>
          <a:xfrm>
            <a:off x="0" y="5731668"/>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3"/>
              </a:gs>
              <a:gs pos="50000">
                <a:schemeClr val="accent3">
                  <a:lumMod val="40000"/>
                  <a:lumOff val="60000"/>
                </a:schemeClr>
              </a:gs>
              <a:gs pos="5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6" name="Freeform 5"/>
          <p:cNvSpPr/>
          <p:nvPr/>
        </p:nvSpPr>
        <p:spPr>
          <a:xfrm>
            <a:off x="0" y="5381627"/>
            <a:ext cx="3286124" cy="120729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6996854"/>
              <a:gd name="connsiteY0" fmla="*/ 0 h 1571625"/>
              <a:gd name="connsiteX1" fmla="*/ 6996854 w 6996854"/>
              <a:gd name="connsiteY1" fmla="*/ 1266825 h 1571625"/>
              <a:gd name="connsiteX2" fmla="*/ 0 w 6996854"/>
              <a:gd name="connsiteY2" fmla="*/ 1571625 h 1571625"/>
              <a:gd name="connsiteX3" fmla="*/ 0 w 6996854"/>
              <a:gd name="connsiteY3" fmla="*/ 0 h 1571625"/>
              <a:gd name="connsiteX0" fmla="*/ 0 w 7583417"/>
              <a:gd name="connsiteY0" fmla="*/ 0 h 800100"/>
              <a:gd name="connsiteX1" fmla="*/ 7583417 w 7583417"/>
              <a:gd name="connsiteY1" fmla="*/ 495300 h 800100"/>
              <a:gd name="connsiteX2" fmla="*/ 586563 w 7583417"/>
              <a:gd name="connsiteY2" fmla="*/ 800100 h 800100"/>
              <a:gd name="connsiteX3" fmla="*/ 0 w 7583417"/>
              <a:gd name="connsiteY3" fmla="*/ 0 h 800100"/>
              <a:gd name="connsiteX0" fmla="*/ 0 w 7017803"/>
              <a:gd name="connsiteY0" fmla="*/ 0 h 1200150"/>
              <a:gd name="connsiteX1" fmla="*/ 7017803 w 7017803"/>
              <a:gd name="connsiteY1" fmla="*/ 895350 h 1200150"/>
              <a:gd name="connsiteX2" fmla="*/ 20949 w 7017803"/>
              <a:gd name="connsiteY2" fmla="*/ 1200150 h 1200150"/>
              <a:gd name="connsiteX3" fmla="*/ 0 w 7017803"/>
              <a:gd name="connsiteY3" fmla="*/ 0 h 1200150"/>
              <a:gd name="connsiteX0" fmla="*/ 0 w 6410292"/>
              <a:gd name="connsiteY0" fmla="*/ 0 h 1752600"/>
              <a:gd name="connsiteX1" fmla="*/ 6410292 w 6410292"/>
              <a:gd name="connsiteY1" fmla="*/ 1752600 h 1752600"/>
              <a:gd name="connsiteX2" fmla="*/ 20949 w 6410292"/>
              <a:gd name="connsiteY2" fmla="*/ 1200150 h 1752600"/>
              <a:gd name="connsiteX3" fmla="*/ 0 w 6410292"/>
              <a:gd name="connsiteY3" fmla="*/ 0 h 1752600"/>
              <a:gd name="connsiteX0" fmla="*/ 0 w 7227290"/>
              <a:gd name="connsiteY0" fmla="*/ 0 h 1200150"/>
              <a:gd name="connsiteX1" fmla="*/ 7227290 w 7227290"/>
              <a:gd name="connsiteY1" fmla="*/ 885825 h 1200150"/>
              <a:gd name="connsiteX2" fmla="*/ 20949 w 7227290"/>
              <a:gd name="connsiteY2" fmla="*/ 1200150 h 1200150"/>
              <a:gd name="connsiteX3" fmla="*/ 0 w 7227290"/>
              <a:gd name="connsiteY3" fmla="*/ 0 h 1200150"/>
              <a:gd name="connsiteX0" fmla="*/ 0 w 7227290"/>
              <a:gd name="connsiteY0" fmla="*/ 0 h 885825"/>
              <a:gd name="connsiteX1" fmla="*/ 7227290 w 7227290"/>
              <a:gd name="connsiteY1" fmla="*/ 885825 h 885825"/>
              <a:gd name="connsiteX2" fmla="*/ 555141 w 7227290"/>
              <a:gd name="connsiteY2" fmla="*/ 862013 h 885825"/>
              <a:gd name="connsiteX3" fmla="*/ 0 w 7227290"/>
              <a:gd name="connsiteY3" fmla="*/ 0 h 885825"/>
              <a:gd name="connsiteX0" fmla="*/ 0 w 7227290"/>
              <a:gd name="connsiteY0" fmla="*/ 0 h 1207294"/>
              <a:gd name="connsiteX1" fmla="*/ 7227290 w 7227290"/>
              <a:gd name="connsiteY1" fmla="*/ 885825 h 1207294"/>
              <a:gd name="connsiteX2" fmla="*/ 0 w 7227290"/>
              <a:gd name="connsiteY2" fmla="*/ 1207294 h 1207294"/>
              <a:gd name="connsiteX3" fmla="*/ 0 w 7227290"/>
              <a:gd name="connsiteY3" fmla="*/ 0 h 1207294"/>
            </a:gdLst>
            <a:ahLst/>
            <a:cxnLst>
              <a:cxn ang="0">
                <a:pos x="connsiteX0" y="connsiteY0"/>
              </a:cxn>
              <a:cxn ang="0">
                <a:pos x="connsiteX1" y="connsiteY1"/>
              </a:cxn>
              <a:cxn ang="0">
                <a:pos x="connsiteX2" y="connsiteY2"/>
              </a:cxn>
              <a:cxn ang="0">
                <a:pos x="connsiteX3" y="connsiteY3"/>
              </a:cxn>
            </a:cxnLst>
            <a:rect l="l" t="t" r="r" b="b"/>
            <a:pathLst>
              <a:path w="7227290" h="1207294">
                <a:moveTo>
                  <a:pt x="0" y="0"/>
                </a:moveTo>
                <a:lnTo>
                  <a:pt x="7227290" y="885825"/>
                </a:lnTo>
                <a:lnTo>
                  <a:pt x="0" y="1207294"/>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2382" y="5696242"/>
            <a:ext cx="9146382" cy="930295"/>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96" y="5347020"/>
            <a:ext cx="3426231" cy="944725"/>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 name="connsiteX0" fmla="*/ 1 w 7605568"/>
              <a:gd name="connsiteY0" fmla="*/ 0 h 897732"/>
              <a:gd name="connsiteX1" fmla="*/ 0 w 7605568"/>
              <a:gd name="connsiteY1" fmla="*/ 75665 h 897732"/>
              <a:gd name="connsiteX2" fmla="*/ 2830674 w 7605568"/>
              <a:gd name="connsiteY2" fmla="*/ 806612 h 897732"/>
              <a:gd name="connsiteX3" fmla="*/ 7605568 w 7605568"/>
              <a:gd name="connsiteY3" fmla="*/ 897732 h 897732"/>
              <a:gd name="connsiteX4" fmla="*/ 1 w 7605568"/>
              <a:gd name="connsiteY4" fmla="*/ 0 h 897732"/>
              <a:gd name="connsiteX0" fmla="*/ 1 w 2930931"/>
              <a:gd name="connsiteY0" fmla="*/ 0 h 806612"/>
              <a:gd name="connsiteX1" fmla="*/ 0 w 2930931"/>
              <a:gd name="connsiteY1" fmla="*/ 75665 h 806612"/>
              <a:gd name="connsiteX2" fmla="*/ 2830674 w 2930931"/>
              <a:gd name="connsiteY2" fmla="*/ 806612 h 806612"/>
              <a:gd name="connsiteX3" fmla="*/ 2930931 w 2930931"/>
              <a:gd name="connsiteY3" fmla="*/ 785765 h 806612"/>
              <a:gd name="connsiteX4" fmla="*/ 1 w 2930931"/>
              <a:gd name="connsiteY4" fmla="*/ 0 h 806612"/>
              <a:gd name="connsiteX0" fmla="*/ 1 w 3204530"/>
              <a:gd name="connsiteY0" fmla="*/ 0 h 944725"/>
              <a:gd name="connsiteX1" fmla="*/ 0 w 3204530"/>
              <a:gd name="connsiteY1" fmla="*/ 75665 h 944725"/>
              <a:gd name="connsiteX2" fmla="*/ 3204530 w 3204530"/>
              <a:gd name="connsiteY2" fmla="*/ 944725 h 944725"/>
              <a:gd name="connsiteX3" fmla="*/ 2930931 w 3204530"/>
              <a:gd name="connsiteY3" fmla="*/ 785765 h 944725"/>
              <a:gd name="connsiteX4" fmla="*/ 1 w 3204530"/>
              <a:gd name="connsiteY4" fmla="*/ 0 h 944725"/>
              <a:gd name="connsiteX0" fmla="*/ 1 w 3426231"/>
              <a:gd name="connsiteY0" fmla="*/ 0 h 944725"/>
              <a:gd name="connsiteX1" fmla="*/ 0 w 3426231"/>
              <a:gd name="connsiteY1" fmla="*/ 75665 h 944725"/>
              <a:gd name="connsiteX2" fmla="*/ 3204530 w 3426231"/>
              <a:gd name="connsiteY2" fmla="*/ 944725 h 944725"/>
              <a:gd name="connsiteX3" fmla="*/ 3426231 w 3426231"/>
              <a:gd name="connsiteY3" fmla="*/ 923877 h 944725"/>
              <a:gd name="connsiteX4" fmla="*/ 1 w 3426231"/>
              <a:gd name="connsiteY4" fmla="*/ 0 h 94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6231" h="944725">
                <a:moveTo>
                  <a:pt x="1" y="0"/>
                </a:moveTo>
                <a:cubicBezTo>
                  <a:pt x="1" y="25222"/>
                  <a:pt x="0" y="50443"/>
                  <a:pt x="0" y="75665"/>
                </a:cubicBezTo>
                <a:lnTo>
                  <a:pt x="3204530" y="944725"/>
                </a:lnTo>
                <a:lnTo>
                  <a:pt x="3426231" y="923877"/>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39A24E59-01D0-4537-B876-7E5EC75B028D}" type="datetime4">
              <a:rPr lang="en-US" smtClean="0"/>
              <a:pPr/>
              <a:t>September 22, 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8" name="Freeform 7"/>
          <p:cNvSpPr/>
          <p:nvPr/>
        </p:nvSpPr>
        <p:spPr>
          <a:xfrm>
            <a:off x="3" y="5010153"/>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5731668"/>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smtClean="0"/>
              <a:t>Click to edit Master title style</a:t>
            </a:r>
            <a:endParaRPr lang="en-US" dirty="0"/>
          </a:p>
        </p:txBody>
      </p:sp>
      <p:sp>
        <p:nvSpPr>
          <p:cNvPr id="10" name="Freeform 9"/>
          <p:cNvSpPr/>
          <p:nvPr/>
        </p:nvSpPr>
        <p:spPr>
          <a:xfrm>
            <a:off x="2" y="4973411"/>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2382" y="5696242"/>
            <a:ext cx="9146382" cy="930295"/>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55A2E49-18A1-40BC-BA5D-5A2EC8FDDF15}" type="datetime4">
              <a:rPr lang="en-US" smtClean="0"/>
              <a:pPr/>
              <a:t>September 22, 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72EBF8-7CF5-44B7-B2BF-E22DE4D0703D}" type="slidenum">
              <a:rPr lang="en-US" smtClean="0"/>
              <a:pPr/>
              <a:t>‹#›</a:t>
            </a:fld>
            <a:endParaRPr lang="en-US"/>
          </a:p>
        </p:txBody>
      </p:sp>
      <p:sp>
        <p:nvSpPr>
          <p:cNvPr id="13" name="Content Placeholder 12"/>
          <p:cNvSpPr>
            <a:spLocks noGrp="1"/>
          </p:cNvSpPr>
          <p:nvPr>
            <p:ph sz="quarter" idx="13"/>
          </p:nvPr>
        </p:nvSpPr>
        <p:spPr>
          <a:xfrm>
            <a:off x="4572000" y="609600"/>
            <a:ext cx="38862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4" name="Text Placeholder 13"/>
          <p:cNvSpPr>
            <a:spLocks noGrp="1"/>
          </p:cNvSpPr>
          <p:nvPr>
            <p:ph type="body" sz="quarter" idx="14"/>
          </p:nvPr>
        </p:nvSpPr>
        <p:spPr>
          <a:xfrm>
            <a:off x="676274" y="1527048"/>
            <a:ext cx="3383280" cy="329184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Freeform 7"/>
          <p:cNvSpPr/>
          <p:nvPr/>
        </p:nvSpPr>
        <p:spPr>
          <a:xfrm>
            <a:off x="1807391"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9" name="Freeform 8"/>
          <p:cNvSpPr/>
          <p:nvPr/>
        </p:nvSpPr>
        <p:spPr>
          <a:xfrm>
            <a:off x="0" y="5457826"/>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3" name="Picture Placeholder 2"/>
          <p:cNvSpPr>
            <a:spLocks noGrp="1"/>
          </p:cNvSpPr>
          <p:nvPr>
            <p:ph type="pic" idx="1"/>
          </p:nvPr>
        </p:nvSpPr>
        <p:spPr>
          <a:xfrm>
            <a:off x="4572000" y="609602"/>
            <a:ext cx="3886200" cy="4190999"/>
          </a:xfrm>
          <a:ln w="79375">
            <a:solidFill>
              <a:schemeClr val="tx1"/>
            </a:solidFill>
            <a:miter lim="800000"/>
          </a:ln>
          <a:effectLst>
            <a:outerShdw blurRad="50800" dist="38100" dir="5400000" algn="ctr" rotWithShape="0">
              <a:srgbClr val="000000">
                <a:alpha val="42000"/>
              </a:srgbClr>
            </a:outerShdw>
          </a:effectLst>
        </p:spPr>
        <p:txBody>
          <a:bodyPr>
            <a:normAutofit/>
          </a:bodyPr>
          <a:lstStyle>
            <a:lvl1pPr marL="0" indent="0" algn="ctr">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10" name="Freeform 9"/>
          <p:cNvSpPr/>
          <p:nvPr/>
        </p:nvSpPr>
        <p:spPr>
          <a:xfrm>
            <a:off x="-196" y="5412338"/>
            <a:ext cx="7605568" cy="927911"/>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6116508"/>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2983DA4-3B24-449B-95CA-514EB7E30A99}" type="datetime4">
              <a:rPr lang="en-US" smtClean="0"/>
              <a:pPr/>
              <a:t>September 22, 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72EBF8-7CF5-44B7-B2BF-E22DE4D0703D}" type="slidenum">
              <a:rPr lang="en-US" smtClean="0"/>
              <a:pPr/>
              <a:t>‹#›</a:t>
            </a:fld>
            <a:endParaRPr lang="en-US"/>
          </a:p>
        </p:txBody>
      </p:sp>
      <p:sp>
        <p:nvSpPr>
          <p:cNvPr id="14"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smtClean="0"/>
              <a:t>Click to edit Master title style</a:t>
            </a:r>
            <a:endParaRPr lang="en-US" dirty="0"/>
          </a:p>
        </p:txBody>
      </p:sp>
      <p:sp>
        <p:nvSpPr>
          <p:cNvPr id="15" name="Text Placeholder 14"/>
          <p:cNvSpPr>
            <a:spLocks noGrp="1"/>
          </p:cNvSpPr>
          <p:nvPr>
            <p:ph type="body" sz="quarter" idx="14"/>
          </p:nvPr>
        </p:nvSpPr>
        <p:spPr>
          <a:xfrm>
            <a:off x="676658" y="1524000"/>
            <a:ext cx="3381375" cy="3295651"/>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a:xfrm>
            <a:off x="0" y="5457826"/>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91"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96" y="5412338"/>
            <a:ext cx="7605568" cy="927911"/>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8"/>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A5B59F4-DDCB-41FF-83F5-A48440F36FA7}" type="datetime4">
              <a:rPr lang="en-US" smtClean="0"/>
              <a:pPr/>
              <a:t>September 22,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Freeform 6"/>
          <p:cNvSpPr/>
          <p:nvPr/>
        </p:nvSpPr>
        <p:spPr>
          <a:xfrm>
            <a:off x="0" y="5457826"/>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91"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96" y="5412338"/>
            <a:ext cx="7605568" cy="927911"/>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8"/>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056348-D703-428C-A1C4-7D6796EF5F41}" type="datetime4">
              <a:rPr lang="en-US" smtClean="0"/>
              <a:pPr/>
              <a:t>September 22, 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w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blipFill dpi="0" rotWithShape="1">
            <a:blip r:embed="rId13">
              <a:alphaModFix amt="15000"/>
            </a:blip>
            <a:srcRect/>
            <a:tile tx="0" ty="0" sx="76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85800" y="274639"/>
            <a:ext cx="7772400" cy="1143000"/>
          </a:xfrm>
          <a:prstGeom prst="rect">
            <a:avLst/>
          </a:prstGeom>
        </p:spPr>
        <p:txBody>
          <a:bodyPr vert="horz" lIns="0" tIns="45720" rIns="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1600201"/>
            <a:ext cx="7772400" cy="4525963"/>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00800" y="6416676"/>
            <a:ext cx="1981200" cy="365125"/>
          </a:xfrm>
          <a:prstGeom prst="rect">
            <a:avLst/>
          </a:prstGeom>
        </p:spPr>
        <p:txBody>
          <a:bodyPr vert="horz" lIns="0" tIns="45720" rIns="0" bIns="0" rtlCol="0" anchor="b" anchorCtr="0"/>
          <a:lstStyle>
            <a:lvl1pPr algn="r">
              <a:defRPr lang="en-US" sz="900" kern="1200" cap="all" spc="110" baseline="0" smtClean="0">
                <a:solidFill>
                  <a:srgbClr val="4D4D4D"/>
                </a:solidFill>
                <a:latin typeface="+mn-lt"/>
                <a:ea typeface="+mn-ea"/>
                <a:cs typeface="+mn-cs"/>
              </a:defRPr>
            </a:lvl1pPr>
          </a:lstStyle>
          <a:p>
            <a:fld id="{942120D2-3948-4F8F-BE5D-E7E7D97880B2}" type="datetime4">
              <a:rPr lang="en-US" smtClean="0"/>
              <a:pPr/>
              <a:t>September 22, 2017</a:t>
            </a:fld>
            <a:endParaRPr lang="en-US" dirty="0" err="1"/>
          </a:p>
        </p:txBody>
      </p:sp>
      <p:sp>
        <p:nvSpPr>
          <p:cNvPr id="5" name="Footer Placeholder 4"/>
          <p:cNvSpPr>
            <a:spLocks noGrp="1"/>
          </p:cNvSpPr>
          <p:nvPr>
            <p:ph type="ftr" sz="quarter" idx="3"/>
          </p:nvPr>
        </p:nvSpPr>
        <p:spPr>
          <a:xfrm>
            <a:off x="228600" y="6416676"/>
            <a:ext cx="2895600" cy="365125"/>
          </a:xfrm>
          <a:prstGeom prst="rect">
            <a:avLst/>
          </a:prstGeom>
        </p:spPr>
        <p:txBody>
          <a:bodyPr vert="horz" lIns="0" tIns="45720" rIns="0" bIns="0" rtlCol="0" anchor="b" anchorCtr="0"/>
          <a:lstStyle>
            <a:lvl1pPr algn="l">
              <a:defRPr sz="900" cap="all" spc="110" baseline="0">
                <a:solidFill>
                  <a:srgbClr val="4D4D4D"/>
                </a:solidFill>
              </a:defRPr>
            </a:lvl1pPr>
          </a:lstStyle>
          <a:p>
            <a:endParaRPr lang="en-US" dirty="0"/>
          </a:p>
        </p:txBody>
      </p:sp>
      <p:sp>
        <p:nvSpPr>
          <p:cNvPr id="6" name="Slide Number Placeholder 5"/>
          <p:cNvSpPr>
            <a:spLocks noGrp="1"/>
          </p:cNvSpPr>
          <p:nvPr>
            <p:ph type="sldNum" sz="quarter" idx="4"/>
          </p:nvPr>
        </p:nvSpPr>
        <p:spPr>
          <a:xfrm>
            <a:off x="8458200" y="6416676"/>
            <a:ext cx="457200" cy="365125"/>
          </a:xfrm>
          <a:prstGeom prst="rect">
            <a:avLst/>
          </a:prstGeom>
        </p:spPr>
        <p:txBody>
          <a:bodyPr vert="horz" lIns="0" tIns="45720" rIns="0" bIns="0" rtlCol="0" anchor="b" anchorCtr="0"/>
          <a:lstStyle>
            <a:lvl1pPr algn="r">
              <a:defRPr sz="1100" b="1" baseline="0">
                <a:solidFill>
                  <a:srgbClr val="4D4D4D"/>
                </a:solidFill>
              </a:defRPr>
            </a:lvl1pPr>
          </a:lstStyle>
          <a:p>
            <a:fld id="{1D72EBF8-7CF5-44B7-B2BF-E22DE4D0703D}"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4064" y="1403770"/>
            <a:ext cx="6854136" cy="2540154"/>
          </a:xfrm>
        </p:spPr>
        <p:txBody>
          <a:bodyPr>
            <a:noAutofit/>
          </a:bodyPr>
          <a:lstStyle/>
          <a:p>
            <a:pPr algn="ctr"/>
            <a:r>
              <a:rPr lang="en-US" sz="7200" dirty="0" smtClean="0"/>
              <a:t>Knocked Down,</a:t>
            </a:r>
            <a:br>
              <a:rPr lang="en-US" sz="7200" dirty="0" smtClean="0"/>
            </a:br>
            <a:r>
              <a:rPr lang="en-US" sz="7200" dirty="0" smtClean="0"/>
              <a:t>But Not out</a:t>
            </a:r>
            <a:endParaRPr lang="en-US" sz="7200" dirty="0"/>
          </a:p>
        </p:txBody>
      </p:sp>
      <p:sp>
        <p:nvSpPr>
          <p:cNvPr id="3" name="Subtitle 2"/>
          <p:cNvSpPr>
            <a:spLocks noGrp="1"/>
          </p:cNvSpPr>
          <p:nvPr>
            <p:ph type="subTitle" idx="1"/>
          </p:nvPr>
        </p:nvSpPr>
        <p:spPr/>
        <p:txBody>
          <a:bodyPr>
            <a:normAutofit fontScale="92500"/>
          </a:bodyPr>
          <a:lstStyle/>
          <a:p>
            <a:endParaRPr lang="en-US" dirty="0" smtClean="0"/>
          </a:p>
          <a:p>
            <a:r>
              <a:rPr lang="en-US" dirty="0"/>
              <a:t> </a:t>
            </a:r>
            <a:r>
              <a:rPr lang="en-US" dirty="0" smtClean="0"/>
              <a:t>        </a:t>
            </a:r>
          </a:p>
          <a:p>
            <a:endParaRPr lang="en-US" dirty="0"/>
          </a:p>
          <a:p>
            <a:r>
              <a:rPr lang="en-US" sz="3600" dirty="0" smtClean="0"/>
              <a:t>2 Corinthians 4:7-10</a:t>
            </a:r>
            <a:endParaRPr lang="en-US" sz="3600" dirty="0"/>
          </a:p>
        </p:txBody>
      </p:sp>
    </p:spTree>
    <p:extLst>
      <p:ext uri="{BB962C8B-B14F-4D97-AF65-F5344CB8AC3E}">
        <p14:creationId xmlns:p14="http://schemas.microsoft.com/office/powerpoint/2010/main" val="256956827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7772400" cy="3301631"/>
          </a:xfrm>
        </p:spPr>
        <p:txBody>
          <a:bodyPr>
            <a:normAutofit/>
          </a:bodyPr>
          <a:lstStyle/>
          <a:p>
            <a:r>
              <a:rPr lang="en-US" sz="4800" dirty="0" smtClean="0"/>
              <a:t>1.  Pressure will </a:t>
            </a:r>
            <a:br>
              <a:rPr lang="en-US" sz="4800" dirty="0" smtClean="0"/>
            </a:br>
            <a:r>
              <a:rPr lang="en-US" sz="4800" dirty="0"/>
              <a:t> </a:t>
            </a:r>
            <a:r>
              <a:rPr lang="en-US" sz="4800" dirty="0" smtClean="0"/>
              <a:t>    come, but will not </a:t>
            </a:r>
            <a:br>
              <a:rPr lang="en-US" sz="4800" dirty="0" smtClean="0"/>
            </a:br>
            <a:r>
              <a:rPr lang="en-US" sz="4800" dirty="0"/>
              <a:t> </a:t>
            </a:r>
            <a:r>
              <a:rPr lang="en-US" sz="4800" dirty="0" smtClean="0"/>
              <a:t>    overpower us</a:t>
            </a:r>
            <a:endParaRPr lang="en-US" sz="4800" dirty="0"/>
          </a:p>
        </p:txBody>
      </p:sp>
      <p:sp>
        <p:nvSpPr>
          <p:cNvPr id="3" name="Content Placeholder 2"/>
          <p:cNvSpPr>
            <a:spLocks noGrp="1"/>
          </p:cNvSpPr>
          <p:nvPr>
            <p:ph idx="1"/>
          </p:nvPr>
        </p:nvSpPr>
        <p:spPr>
          <a:xfrm>
            <a:off x="2840530" y="3576269"/>
            <a:ext cx="5617670" cy="1757732"/>
          </a:xfrm>
        </p:spPr>
        <p:txBody>
          <a:bodyPr>
            <a:noAutofit/>
          </a:bodyPr>
          <a:lstStyle/>
          <a:p>
            <a:r>
              <a:rPr lang="en-US" sz="3600" dirty="0" smtClean="0"/>
              <a:t>Verse 8a:  “We are hard pressed on every side, but not crushed”</a:t>
            </a:r>
            <a:endParaRPr lang="en-US" sz="3600" dirty="0"/>
          </a:p>
        </p:txBody>
      </p:sp>
    </p:spTree>
    <p:extLst>
      <p:ext uri="{BB962C8B-B14F-4D97-AF65-F5344CB8AC3E}">
        <p14:creationId xmlns:p14="http://schemas.microsoft.com/office/powerpoint/2010/main" val="57026176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253366"/>
            <a:ext cx="7772400" cy="4161174"/>
          </a:xfrm>
        </p:spPr>
        <p:txBody>
          <a:bodyPr>
            <a:normAutofit/>
          </a:bodyPr>
          <a:lstStyle/>
          <a:p>
            <a:r>
              <a:rPr lang="en-US" dirty="0" smtClean="0"/>
              <a:t>2 Corinthians 7:5 </a:t>
            </a:r>
            <a:br>
              <a:rPr lang="en-US" dirty="0" smtClean="0"/>
            </a:br>
            <a:r>
              <a:rPr lang="en-US" dirty="0" smtClean="0"/>
              <a:t/>
            </a:r>
            <a:br>
              <a:rPr lang="en-US" dirty="0" smtClean="0"/>
            </a:br>
            <a:r>
              <a:rPr lang="en-US" dirty="0"/>
              <a:t> </a:t>
            </a:r>
            <a:r>
              <a:rPr lang="en-US" dirty="0" smtClean="0"/>
              <a:t>     “For when we came into   </a:t>
            </a:r>
            <a:br>
              <a:rPr lang="en-US" dirty="0" smtClean="0"/>
            </a:br>
            <a:r>
              <a:rPr lang="en-US" dirty="0"/>
              <a:t> </a:t>
            </a:r>
            <a:r>
              <a:rPr lang="en-US" dirty="0" smtClean="0"/>
              <a:t>      Macedonia, we were  </a:t>
            </a:r>
            <a:br>
              <a:rPr lang="en-US" dirty="0" smtClean="0"/>
            </a:br>
            <a:r>
              <a:rPr lang="en-US" dirty="0"/>
              <a:t> </a:t>
            </a:r>
            <a:r>
              <a:rPr lang="en-US" dirty="0" smtClean="0"/>
              <a:t>      harassed at every turn – </a:t>
            </a:r>
            <a:br>
              <a:rPr lang="en-US" dirty="0" smtClean="0"/>
            </a:br>
            <a:r>
              <a:rPr lang="en-US" dirty="0"/>
              <a:t> </a:t>
            </a:r>
            <a:r>
              <a:rPr lang="en-US" dirty="0" smtClean="0"/>
              <a:t>      conflicts on the outside, </a:t>
            </a:r>
            <a:br>
              <a:rPr lang="en-US" dirty="0" smtClean="0"/>
            </a:br>
            <a:r>
              <a:rPr lang="en-US" dirty="0"/>
              <a:t> </a:t>
            </a:r>
            <a:r>
              <a:rPr lang="en-US" dirty="0" smtClean="0"/>
              <a:t>      fears within.”</a:t>
            </a:r>
            <a:endParaRPr lang="en-US" dirty="0"/>
          </a:p>
        </p:txBody>
      </p:sp>
      <p:sp>
        <p:nvSpPr>
          <p:cNvPr id="3" name="Content Placeholder 2"/>
          <p:cNvSpPr>
            <a:spLocks noGrp="1"/>
          </p:cNvSpPr>
          <p:nvPr>
            <p:ph idx="1"/>
          </p:nvPr>
        </p:nvSpPr>
        <p:spPr>
          <a:xfrm flipV="1">
            <a:off x="685800" y="-969270"/>
            <a:ext cx="7772400" cy="785443"/>
          </a:xfrm>
        </p:spPr>
        <p:txBody>
          <a:bodyPr>
            <a:normAutofit/>
          </a:bodyPr>
          <a:lstStyle/>
          <a:p>
            <a:endParaRPr lang="en-US" dirty="0"/>
          </a:p>
        </p:txBody>
      </p:sp>
    </p:spTree>
    <p:extLst>
      <p:ext uri="{BB962C8B-B14F-4D97-AF65-F5344CB8AC3E}">
        <p14:creationId xmlns:p14="http://schemas.microsoft.com/office/powerpoint/2010/main" val="143394788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01078"/>
            <a:ext cx="7772400" cy="5681924"/>
          </a:xfrm>
        </p:spPr>
        <p:txBody>
          <a:bodyPr>
            <a:normAutofit fontScale="90000"/>
          </a:bodyPr>
          <a:lstStyle/>
          <a:p>
            <a:r>
              <a:rPr lang="en-US" sz="4000" dirty="0" smtClean="0"/>
              <a:t>Peer pressure</a:t>
            </a:r>
            <a:br>
              <a:rPr lang="en-US" sz="4000" dirty="0" smtClean="0"/>
            </a:br>
            <a:r>
              <a:rPr lang="en-US" dirty="0"/>
              <a:t/>
            </a:r>
            <a:br>
              <a:rPr lang="en-US" dirty="0"/>
            </a:br>
            <a:r>
              <a:rPr lang="en-US" dirty="0" smtClean="0"/>
              <a:t>I </a:t>
            </a:r>
            <a:r>
              <a:rPr lang="en-US" dirty="0" err="1" smtClean="0"/>
              <a:t>corinthians</a:t>
            </a:r>
            <a:r>
              <a:rPr lang="en-US" dirty="0" smtClean="0"/>
              <a:t> 10:13:</a:t>
            </a:r>
            <a:br>
              <a:rPr lang="en-US" dirty="0" smtClean="0"/>
            </a:br>
            <a:r>
              <a:rPr lang="en-US" dirty="0"/>
              <a:t> </a:t>
            </a:r>
            <a:r>
              <a:rPr lang="en-US" dirty="0" smtClean="0"/>
              <a:t>“No temptation has seized you, except what is common to man.  God is faithful; He will not let you be tempted beyond what you can bear.  But when you are tempted, he will also provide a way out, so that you can stand up under it.”</a:t>
            </a:r>
            <a:r>
              <a:rPr lang="en-US" dirty="0"/>
              <a:t/>
            </a:r>
            <a:br>
              <a:rPr lang="en-US" dirty="0"/>
            </a:br>
            <a:endParaRPr lang="en-US" dirty="0"/>
          </a:p>
        </p:txBody>
      </p:sp>
      <p:sp>
        <p:nvSpPr>
          <p:cNvPr id="3" name="Content Placeholder 2"/>
          <p:cNvSpPr>
            <a:spLocks noGrp="1"/>
          </p:cNvSpPr>
          <p:nvPr>
            <p:ph idx="1"/>
          </p:nvPr>
        </p:nvSpPr>
        <p:spPr>
          <a:xfrm flipV="1">
            <a:off x="685800" y="7252809"/>
            <a:ext cx="7772400" cy="484636"/>
          </a:xfrm>
        </p:spPr>
        <p:txBody>
          <a:bodyPr/>
          <a:lstStyle/>
          <a:p>
            <a:endParaRPr lang="en-US" dirty="0"/>
          </a:p>
        </p:txBody>
      </p:sp>
    </p:spTree>
    <p:extLst>
      <p:ext uri="{BB962C8B-B14F-4D97-AF65-F5344CB8AC3E}">
        <p14:creationId xmlns:p14="http://schemas.microsoft.com/office/powerpoint/2010/main" val="276070205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9"/>
            <a:ext cx="7772400" cy="2917266"/>
          </a:xfrm>
        </p:spPr>
        <p:txBody>
          <a:bodyPr>
            <a:normAutofit/>
          </a:bodyPr>
          <a:lstStyle/>
          <a:p>
            <a:r>
              <a:rPr lang="en-US" dirty="0" smtClean="0"/>
              <a:t/>
            </a:r>
            <a:br>
              <a:rPr lang="en-US" dirty="0" smtClean="0"/>
            </a:br>
            <a:r>
              <a:rPr lang="en-US" dirty="0" smtClean="0"/>
              <a:t>2. Disappointments and confusion may come, but will not discourage us!</a:t>
            </a:r>
            <a:endParaRPr lang="en-US" dirty="0"/>
          </a:p>
        </p:txBody>
      </p:sp>
      <p:sp>
        <p:nvSpPr>
          <p:cNvPr id="3" name="Content Placeholder 2"/>
          <p:cNvSpPr>
            <a:spLocks noGrp="1"/>
          </p:cNvSpPr>
          <p:nvPr>
            <p:ph idx="1"/>
          </p:nvPr>
        </p:nvSpPr>
        <p:spPr>
          <a:xfrm>
            <a:off x="2974202" y="2740693"/>
            <a:ext cx="5483998" cy="2593308"/>
          </a:xfrm>
        </p:spPr>
        <p:txBody>
          <a:bodyPr>
            <a:normAutofit/>
          </a:bodyPr>
          <a:lstStyle/>
          <a:p>
            <a:pPr marL="68580" indent="0">
              <a:buNone/>
            </a:pPr>
            <a:endParaRPr lang="en-US" sz="3200" dirty="0" smtClean="0"/>
          </a:p>
          <a:p>
            <a:pPr marL="68580" indent="0">
              <a:buNone/>
            </a:pPr>
            <a:r>
              <a:rPr lang="en-US" sz="3200" dirty="0"/>
              <a:t> </a:t>
            </a:r>
            <a:r>
              <a:rPr lang="en-US" sz="3200" dirty="0" smtClean="0"/>
              <a:t>    </a:t>
            </a:r>
          </a:p>
          <a:p>
            <a:pPr marL="68580" indent="0">
              <a:buNone/>
            </a:pPr>
            <a:r>
              <a:rPr lang="en-US" sz="3200" dirty="0"/>
              <a:t> </a:t>
            </a:r>
            <a:r>
              <a:rPr lang="en-US" sz="3200" dirty="0" smtClean="0"/>
              <a:t>    vs.8b “we are perplexed,</a:t>
            </a:r>
          </a:p>
          <a:p>
            <a:pPr marL="68580" indent="0">
              <a:buNone/>
            </a:pPr>
            <a:r>
              <a:rPr lang="en-US" sz="3200" dirty="0"/>
              <a:t> </a:t>
            </a:r>
            <a:r>
              <a:rPr lang="en-US" sz="3200" dirty="0" smtClean="0"/>
              <a:t>     but not in despair”</a:t>
            </a:r>
            <a:endParaRPr lang="en-US" sz="3200" dirty="0"/>
          </a:p>
        </p:txBody>
      </p:sp>
    </p:spTree>
    <p:extLst>
      <p:ext uri="{BB962C8B-B14F-4D97-AF65-F5344CB8AC3E}">
        <p14:creationId xmlns:p14="http://schemas.microsoft.com/office/powerpoint/2010/main" val="63712541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9"/>
            <a:ext cx="7772400" cy="2165246"/>
          </a:xfrm>
        </p:spPr>
        <p:txBody>
          <a:bodyPr>
            <a:normAutofit/>
          </a:bodyPr>
          <a:lstStyle/>
          <a:p>
            <a:r>
              <a:rPr lang="en-US" dirty="0" smtClean="0"/>
              <a:t/>
            </a:r>
            <a:br>
              <a:rPr lang="en-US" dirty="0" smtClean="0"/>
            </a:br>
            <a:r>
              <a:rPr lang="en-US" dirty="0" smtClean="0"/>
              <a:t>Psalm 13</a:t>
            </a:r>
            <a:endParaRPr lang="en-US" dirty="0"/>
          </a:p>
        </p:txBody>
      </p:sp>
      <p:sp>
        <p:nvSpPr>
          <p:cNvPr id="3" name="Content Placeholder 2"/>
          <p:cNvSpPr>
            <a:spLocks noGrp="1"/>
          </p:cNvSpPr>
          <p:nvPr>
            <p:ph idx="1"/>
          </p:nvPr>
        </p:nvSpPr>
        <p:spPr>
          <a:xfrm>
            <a:off x="2255716" y="3476001"/>
            <a:ext cx="6202484" cy="1858000"/>
          </a:xfrm>
        </p:spPr>
        <p:txBody>
          <a:bodyPr>
            <a:normAutofit/>
          </a:bodyPr>
          <a:lstStyle/>
          <a:p>
            <a:r>
              <a:rPr lang="en-US" sz="3200" dirty="0" smtClean="0"/>
              <a:t>  King David, in his  circumstances, </a:t>
            </a:r>
          </a:p>
          <a:p>
            <a:pPr marL="68580" indent="0">
              <a:buNone/>
            </a:pPr>
            <a:r>
              <a:rPr lang="en-US" sz="3200" dirty="0"/>
              <a:t> </a:t>
            </a:r>
            <a:r>
              <a:rPr lang="en-US" sz="3200" dirty="0" smtClean="0"/>
              <a:t>    wrote this lament</a:t>
            </a:r>
          </a:p>
        </p:txBody>
      </p:sp>
    </p:spTree>
    <p:extLst>
      <p:ext uri="{BB962C8B-B14F-4D97-AF65-F5344CB8AC3E}">
        <p14:creationId xmlns:p14="http://schemas.microsoft.com/office/powerpoint/2010/main" val="403649816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885711"/>
            <a:ext cx="7772400" cy="2306194"/>
          </a:xfrm>
        </p:spPr>
        <p:txBody>
          <a:bodyPr>
            <a:normAutofit fontScale="90000"/>
          </a:bodyPr>
          <a:lstStyle/>
          <a:p>
            <a:r>
              <a:rPr lang="en-US" dirty="0" smtClean="0"/>
              <a:t>I Samuel 30:6 “</a:t>
            </a:r>
            <a:r>
              <a:rPr lang="en-US" dirty="0" err="1" smtClean="0"/>
              <a:t>david</a:t>
            </a:r>
            <a:r>
              <a:rPr lang="en-US" dirty="0" smtClean="0"/>
              <a:t> was greatly distressed because </a:t>
            </a:r>
            <a:r>
              <a:rPr lang="en-US" dirty="0" smtClean="0"/>
              <a:t>The </a:t>
            </a:r>
            <a:r>
              <a:rPr lang="en-US" dirty="0" smtClean="0"/>
              <a:t>men were talking of stoning him.  Each one was bitter in spirit, because of his sons and daughters.  But </a:t>
            </a:r>
            <a:r>
              <a:rPr lang="en-US" dirty="0" err="1" smtClean="0"/>
              <a:t>david</a:t>
            </a:r>
            <a:r>
              <a:rPr lang="en-US" dirty="0" smtClean="0"/>
              <a:t> found strength in the lord his god.”</a:t>
            </a:r>
            <a:endParaRPr lang="en-US" dirty="0"/>
          </a:p>
        </p:txBody>
      </p:sp>
      <p:sp>
        <p:nvSpPr>
          <p:cNvPr id="3" name="Content Placeholder 2"/>
          <p:cNvSpPr>
            <a:spLocks noGrp="1"/>
          </p:cNvSpPr>
          <p:nvPr>
            <p:ph idx="1"/>
          </p:nvPr>
        </p:nvSpPr>
        <p:spPr>
          <a:xfrm>
            <a:off x="3542308" y="4177885"/>
            <a:ext cx="4902628" cy="1156115"/>
          </a:xfrm>
        </p:spPr>
        <p:txBody>
          <a:bodyPr/>
          <a:lstStyle/>
          <a:p>
            <a:pPr algn="dist"/>
            <a:r>
              <a:rPr lang="en-US" sz="3200" dirty="0" smtClean="0"/>
              <a:t>But David encouraged himself in the Lord. </a:t>
            </a:r>
            <a:endParaRPr lang="en-US" dirty="0"/>
          </a:p>
        </p:txBody>
      </p:sp>
    </p:spTree>
    <p:extLst>
      <p:ext uri="{BB962C8B-B14F-4D97-AF65-F5344CB8AC3E}">
        <p14:creationId xmlns:p14="http://schemas.microsoft.com/office/powerpoint/2010/main" val="399927564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153096"/>
            <a:ext cx="7772400" cy="1487327"/>
          </a:xfrm>
        </p:spPr>
        <p:txBody>
          <a:bodyPr>
            <a:normAutofit fontScale="90000"/>
          </a:bodyPr>
          <a:lstStyle/>
          <a:p>
            <a:r>
              <a:rPr lang="en-US" sz="4800" dirty="0" smtClean="0"/>
              <a:t>3.  Opposition will come, </a:t>
            </a:r>
            <a:br>
              <a:rPr lang="en-US" sz="4800" dirty="0" smtClean="0"/>
            </a:br>
            <a:r>
              <a:rPr lang="en-US" sz="4800" dirty="0"/>
              <a:t> </a:t>
            </a:r>
            <a:r>
              <a:rPr lang="en-US" sz="4800" dirty="0" smtClean="0"/>
              <a:t>   but will not defeat us.</a:t>
            </a:r>
            <a:endParaRPr lang="en-US" sz="4800" dirty="0"/>
          </a:p>
        </p:txBody>
      </p:sp>
      <p:sp>
        <p:nvSpPr>
          <p:cNvPr id="3" name="Content Placeholder 2"/>
          <p:cNvSpPr>
            <a:spLocks noGrp="1"/>
          </p:cNvSpPr>
          <p:nvPr>
            <p:ph idx="1"/>
          </p:nvPr>
        </p:nvSpPr>
        <p:spPr>
          <a:xfrm>
            <a:off x="2790402" y="3359019"/>
            <a:ext cx="5667797" cy="1974981"/>
          </a:xfrm>
        </p:spPr>
        <p:txBody>
          <a:bodyPr>
            <a:normAutofit lnSpcReduction="10000"/>
          </a:bodyPr>
          <a:lstStyle/>
          <a:p>
            <a:r>
              <a:rPr lang="en-US" sz="3200" dirty="0" smtClean="0"/>
              <a:t>Vs. 9a “We are </a:t>
            </a:r>
            <a:r>
              <a:rPr lang="en-US" sz="3200" u="sng" dirty="0" smtClean="0"/>
              <a:t>persecuted</a:t>
            </a:r>
            <a:r>
              <a:rPr lang="en-US" sz="3200" dirty="0" smtClean="0"/>
              <a:t>, but not abandoned.”  </a:t>
            </a:r>
          </a:p>
          <a:p>
            <a:r>
              <a:rPr lang="en-US" sz="3200" dirty="0" smtClean="0"/>
              <a:t>Greek </a:t>
            </a:r>
            <a:r>
              <a:rPr lang="en-US" sz="3200" dirty="0" err="1" smtClean="0"/>
              <a:t>deeoko</a:t>
            </a:r>
            <a:r>
              <a:rPr lang="en-US" sz="3200" dirty="0" smtClean="0"/>
              <a:t> means to pursue as a hunter pursues his prey</a:t>
            </a:r>
            <a:endParaRPr lang="en-US" sz="3200" dirty="0"/>
          </a:p>
        </p:txBody>
      </p:sp>
    </p:spTree>
    <p:extLst>
      <p:ext uri="{BB962C8B-B14F-4D97-AF65-F5344CB8AC3E}">
        <p14:creationId xmlns:p14="http://schemas.microsoft.com/office/powerpoint/2010/main" val="337926311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0751"/>
            <a:ext cx="7772400" cy="2072230"/>
          </a:xfrm>
        </p:spPr>
        <p:txBody>
          <a:bodyPr>
            <a:normAutofit fontScale="90000"/>
          </a:bodyPr>
          <a:lstStyle/>
          <a:p>
            <a:r>
              <a:rPr lang="en-US" dirty="0" smtClean="0"/>
              <a:t>Matthew 5:11  “Blessed are you when people insult and persecute you, and falsely say all kinds of evil against you.  Rejoice and be glad; for great is your reward in heaven.”</a:t>
            </a:r>
            <a:endParaRPr lang="en-US" dirty="0"/>
          </a:p>
        </p:txBody>
      </p:sp>
      <p:sp>
        <p:nvSpPr>
          <p:cNvPr id="3" name="Content Placeholder 2"/>
          <p:cNvSpPr>
            <a:spLocks noGrp="1"/>
          </p:cNvSpPr>
          <p:nvPr>
            <p:ph idx="1"/>
          </p:nvPr>
        </p:nvSpPr>
        <p:spPr>
          <a:xfrm>
            <a:off x="685800" y="7269522"/>
            <a:ext cx="7772400" cy="300808"/>
          </a:xfrm>
        </p:spPr>
        <p:txBody>
          <a:bodyPr>
            <a:normAutofit fontScale="85000" lnSpcReduction="20000"/>
          </a:bodyPr>
          <a:lstStyle/>
          <a:p>
            <a:endParaRPr lang="en-US" dirty="0"/>
          </a:p>
        </p:txBody>
      </p:sp>
    </p:spTree>
    <p:extLst>
      <p:ext uri="{BB962C8B-B14F-4D97-AF65-F5344CB8AC3E}">
        <p14:creationId xmlns:p14="http://schemas.microsoft.com/office/powerpoint/2010/main" val="147038768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153096"/>
            <a:ext cx="7772400" cy="1102961"/>
          </a:xfrm>
        </p:spPr>
        <p:txBody>
          <a:bodyPr>
            <a:normAutofit/>
          </a:bodyPr>
          <a:lstStyle/>
          <a:p>
            <a:r>
              <a:rPr lang="en-US" sz="4000" dirty="0" smtClean="0"/>
              <a:t>Daniel 6</a:t>
            </a:r>
            <a:endParaRPr lang="en-US" sz="4000" dirty="0"/>
          </a:p>
        </p:txBody>
      </p:sp>
      <p:sp>
        <p:nvSpPr>
          <p:cNvPr id="3" name="Content Placeholder 2"/>
          <p:cNvSpPr>
            <a:spLocks noGrp="1"/>
          </p:cNvSpPr>
          <p:nvPr>
            <p:ph idx="1"/>
          </p:nvPr>
        </p:nvSpPr>
        <p:spPr>
          <a:xfrm>
            <a:off x="2088626" y="2590289"/>
            <a:ext cx="6369574" cy="2743712"/>
          </a:xfrm>
        </p:spPr>
        <p:txBody>
          <a:bodyPr>
            <a:noAutofit/>
          </a:bodyPr>
          <a:lstStyle/>
          <a:p>
            <a:r>
              <a:rPr lang="en-US" sz="3200" dirty="0" smtClean="0"/>
              <a:t>Daniel was persecuted for his consistent faith and devotion to God.  He was thrown in the lion’s den, but God intervened and shut the mouths of the lions.</a:t>
            </a:r>
            <a:endParaRPr lang="en-US" sz="3200" dirty="0"/>
          </a:p>
        </p:txBody>
      </p:sp>
    </p:spTree>
    <p:extLst>
      <p:ext uri="{BB962C8B-B14F-4D97-AF65-F5344CB8AC3E}">
        <p14:creationId xmlns:p14="http://schemas.microsoft.com/office/powerpoint/2010/main" val="247208360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9"/>
            <a:ext cx="7772400" cy="3134516"/>
          </a:xfrm>
        </p:spPr>
        <p:txBody>
          <a:bodyPr>
            <a:noAutofit/>
          </a:bodyPr>
          <a:lstStyle/>
          <a:p>
            <a:r>
              <a:rPr lang="en-US" sz="4800" dirty="0" smtClean="0"/>
              <a:t>4.  Hard hits will  </a:t>
            </a:r>
            <a:br>
              <a:rPr lang="en-US" sz="4800" dirty="0" smtClean="0"/>
            </a:br>
            <a:r>
              <a:rPr lang="en-US" sz="4800" dirty="0"/>
              <a:t> </a:t>
            </a:r>
            <a:r>
              <a:rPr lang="en-US" sz="4800" dirty="0" smtClean="0"/>
              <a:t>    come, but will not   </a:t>
            </a:r>
            <a:br>
              <a:rPr lang="en-US" sz="4800" dirty="0" smtClean="0"/>
            </a:br>
            <a:r>
              <a:rPr lang="en-US" sz="4800" dirty="0"/>
              <a:t> </a:t>
            </a:r>
            <a:r>
              <a:rPr lang="en-US" sz="4800" dirty="0" smtClean="0"/>
              <a:t>    eliminate us!</a:t>
            </a:r>
            <a:br>
              <a:rPr lang="en-US" sz="4800" dirty="0" smtClean="0"/>
            </a:br>
            <a:endParaRPr lang="en-US" sz="4800" dirty="0"/>
          </a:p>
        </p:txBody>
      </p:sp>
      <p:sp>
        <p:nvSpPr>
          <p:cNvPr id="3" name="Content Placeholder 2"/>
          <p:cNvSpPr>
            <a:spLocks noGrp="1"/>
          </p:cNvSpPr>
          <p:nvPr>
            <p:ph idx="1"/>
          </p:nvPr>
        </p:nvSpPr>
        <p:spPr>
          <a:xfrm>
            <a:off x="3642562" y="3576269"/>
            <a:ext cx="4815638" cy="1757731"/>
          </a:xfrm>
        </p:spPr>
        <p:txBody>
          <a:bodyPr>
            <a:normAutofit/>
          </a:bodyPr>
          <a:lstStyle/>
          <a:p>
            <a:r>
              <a:rPr lang="en-US" sz="3200" dirty="0" smtClean="0"/>
              <a:t>Vs. 9b “We are struck down, but not destroyed”</a:t>
            </a:r>
            <a:endParaRPr lang="en-US" sz="3200" dirty="0"/>
          </a:p>
        </p:txBody>
      </p:sp>
    </p:spTree>
    <p:extLst>
      <p:ext uri="{BB962C8B-B14F-4D97-AF65-F5344CB8AC3E}">
        <p14:creationId xmlns:p14="http://schemas.microsoft.com/office/powerpoint/2010/main" val="203363148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119673"/>
            <a:ext cx="7772400" cy="1470616"/>
          </a:xfrm>
        </p:spPr>
        <p:txBody>
          <a:bodyPr>
            <a:normAutofit/>
          </a:bodyPr>
          <a:lstStyle/>
          <a:p>
            <a:r>
              <a:rPr lang="en-US" dirty="0"/>
              <a:t>2</a:t>
            </a:r>
            <a:r>
              <a:rPr lang="en-US" dirty="0" smtClean="0"/>
              <a:t> </a:t>
            </a:r>
            <a:r>
              <a:rPr lang="en-US" dirty="0" err="1" smtClean="0"/>
              <a:t>corinthians</a:t>
            </a:r>
            <a:r>
              <a:rPr lang="en-US" dirty="0" smtClean="0"/>
              <a:t> 11:23-29 </a:t>
            </a:r>
            <a:endParaRPr lang="en-US" dirty="0"/>
          </a:p>
        </p:txBody>
      </p:sp>
      <p:sp>
        <p:nvSpPr>
          <p:cNvPr id="3" name="Content Placeholder 2"/>
          <p:cNvSpPr>
            <a:spLocks noGrp="1"/>
          </p:cNvSpPr>
          <p:nvPr>
            <p:ph idx="1"/>
          </p:nvPr>
        </p:nvSpPr>
        <p:spPr>
          <a:xfrm>
            <a:off x="2907366" y="3242039"/>
            <a:ext cx="5550834" cy="2091961"/>
          </a:xfrm>
        </p:spPr>
        <p:txBody>
          <a:bodyPr>
            <a:noAutofit/>
          </a:bodyPr>
          <a:lstStyle/>
          <a:p>
            <a:r>
              <a:rPr lang="en-US" sz="3200" dirty="0" smtClean="0"/>
              <a:t>This lists the many adversities that Paul encountered; but God delivered him from them all.</a:t>
            </a:r>
            <a:endParaRPr lang="en-US" sz="3200" dirty="0"/>
          </a:p>
        </p:txBody>
      </p:sp>
    </p:spTree>
    <p:extLst>
      <p:ext uri="{BB962C8B-B14F-4D97-AF65-F5344CB8AC3E}">
        <p14:creationId xmlns:p14="http://schemas.microsoft.com/office/powerpoint/2010/main" val="409778842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35845"/>
            <a:ext cx="7772400" cy="2657137"/>
          </a:xfrm>
        </p:spPr>
        <p:txBody>
          <a:bodyPr>
            <a:normAutofit/>
          </a:bodyPr>
          <a:lstStyle/>
          <a:p>
            <a:r>
              <a:rPr lang="en-US" dirty="0" smtClean="0"/>
              <a:t>Proverbs 24:16 “for though a righteous man falls 7 times, he rises again.”</a:t>
            </a:r>
            <a:endParaRPr lang="en-US" dirty="0"/>
          </a:p>
        </p:txBody>
      </p:sp>
      <p:sp>
        <p:nvSpPr>
          <p:cNvPr id="3" name="Content Placeholder 2"/>
          <p:cNvSpPr>
            <a:spLocks noGrp="1"/>
          </p:cNvSpPr>
          <p:nvPr>
            <p:ph idx="1"/>
          </p:nvPr>
        </p:nvSpPr>
        <p:spPr>
          <a:xfrm flipV="1">
            <a:off x="685800" y="7240513"/>
            <a:ext cx="7772400" cy="45719"/>
          </a:xfrm>
        </p:spPr>
        <p:txBody>
          <a:bodyPr>
            <a:normAutofit fontScale="25000" lnSpcReduction="20000"/>
          </a:bodyPr>
          <a:lstStyle/>
          <a:p>
            <a:endParaRPr lang="en-US" dirty="0"/>
          </a:p>
        </p:txBody>
      </p:sp>
    </p:spTree>
    <p:extLst>
      <p:ext uri="{BB962C8B-B14F-4D97-AF65-F5344CB8AC3E}">
        <p14:creationId xmlns:p14="http://schemas.microsoft.com/office/powerpoint/2010/main" val="319460785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7772400" cy="2516189"/>
          </a:xfrm>
        </p:spPr>
        <p:txBody>
          <a:bodyPr>
            <a:noAutofit/>
          </a:bodyPr>
          <a:lstStyle/>
          <a:p>
            <a:r>
              <a:rPr lang="en-US" dirty="0" smtClean="0"/>
              <a:t>Conclusion:  </a:t>
            </a:r>
            <a:br>
              <a:rPr lang="en-US" dirty="0" smtClean="0"/>
            </a:br>
            <a:r>
              <a:rPr lang="en-US" dirty="0" smtClean="0"/>
              <a:t>“where are you today?”</a:t>
            </a:r>
            <a:endParaRPr lang="en-US" dirty="0"/>
          </a:p>
        </p:txBody>
      </p:sp>
      <p:sp>
        <p:nvSpPr>
          <p:cNvPr id="3" name="Content Placeholder 2"/>
          <p:cNvSpPr>
            <a:spLocks noGrp="1"/>
          </p:cNvSpPr>
          <p:nvPr>
            <p:ph idx="1"/>
          </p:nvPr>
        </p:nvSpPr>
        <p:spPr>
          <a:xfrm>
            <a:off x="2255714" y="2790827"/>
            <a:ext cx="6202485" cy="2543174"/>
          </a:xfrm>
        </p:spPr>
        <p:txBody>
          <a:bodyPr>
            <a:normAutofit fontScale="92500" lnSpcReduction="20000"/>
          </a:bodyPr>
          <a:lstStyle/>
          <a:p>
            <a:r>
              <a:rPr lang="en-US" sz="3200" dirty="0" smtClean="0"/>
              <a:t>John 16:33 “In this world you will have tribulation, but be of good cheer, for I have overcome the world.”</a:t>
            </a:r>
          </a:p>
          <a:p>
            <a:pPr marL="68580" indent="0">
              <a:buNone/>
            </a:pPr>
            <a:endParaRPr lang="en-US" sz="3200" dirty="0" smtClean="0"/>
          </a:p>
          <a:p>
            <a:r>
              <a:rPr lang="en-US" sz="3200" dirty="0" smtClean="0"/>
              <a:t>I John 4:4 “Greater is He who is in you, than he that is in the world.”</a:t>
            </a:r>
          </a:p>
          <a:p>
            <a:endParaRPr lang="en-US" dirty="0"/>
          </a:p>
        </p:txBody>
      </p:sp>
    </p:spTree>
    <p:extLst>
      <p:ext uri="{BB962C8B-B14F-4D97-AF65-F5344CB8AC3E}">
        <p14:creationId xmlns:p14="http://schemas.microsoft.com/office/powerpoint/2010/main" val="347184429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Urban Pop">
  <a:themeElements>
    <a:clrScheme name="Urban Pop">
      <a:dk1>
        <a:srgbClr val="000000"/>
      </a:dk1>
      <a:lt1>
        <a:srgbClr val="FFFFFF"/>
      </a:lt1>
      <a:dk2>
        <a:srgbClr val="282828"/>
      </a:dk2>
      <a:lt2>
        <a:srgbClr val="D4D4D4"/>
      </a:lt2>
      <a:accent1>
        <a:srgbClr val="86CE24"/>
      </a:accent1>
      <a:accent2>
        <a:srgbClr val="00A2E6"/>
      </a:accent2>
      <a:accent3>
        <a:srgbClr val="FAC810"/>
      </a:accent3>
      <a:accent4>
        <a:srgbClr val="7D8F8C"/>
      </a:accent4>
      <a:accent5>
        <a:srgbClr val="D06B20"/>
      </a:accent5>
      <a:accent6>
        <a:srgbClr val="958B8B"/>
      </a:accent6>
      <a:hlink>
        <a:srgbClr val="FF9900"/>
      </a:hlink>
      <a:folHlink>
        <a:srgbClr val="969696"/>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Pop">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2700" cap="flat" cmpd="sng" algn="ctr">
          <a:solidFill>
            <a:schemeClr val="phClr"/>
          </a:solidFill>
          <a:prstDash val="solid"/>
        </a:ln>
        <a:ln w="15875"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0800" dist="38100" dir="5400000" rotWithShape="0">
              <a:srgbClr val="000000">
                <a:alpha val="58000"/>
              </a:srgbClr>
            </a:outerShdw>
          </a:effectLst>
          <a:scene3d>
            <a:camera prst="orthographicFront">
              <a:rot lat="0" lon="0" rev="0"/>
            </a:camera>
            <a:lightRig rig="flat" dir="t"/>
          </a:scene3d>
          <a:sp3d contourW="15875">
            <a:bevelT w="95250" h="127000"/>
            <a:contourClr>
              <a:schemeClr val="phClr">
                <a:shade val="30000"/>
              </a:schemeClr>
            </a:contourClr>
          </a:sp3d>
        </a:effectStyle>
      </a:effectStyleLst>
      <a:bgFillStyleLst>
        <a:solidFill>
          <a:schemeClr val="phClr"/>
        </a:solidFill>
        <a:gradFill rotWithShape="1">
          <a:gsLst>
            <a:gs pos="0">
              <a:schemeClr val="phClr">
                <a:tint val="95000"/>
                <a:shade val="100000"/>
                <a:alpha val="100000"/>
                <a:satMod val="100000"/>
                <a:lumMod val="100000"/>
              </a:schemeClr>
            </a:gs>
            <a:gs pos="9000">
              <a:schemeClr val="phClr">
                <a:tint val="90000"/>
                <a:shade val="100000"/>
                <a:alpha val="100000"/>
                <a:satMod val="100000"/>
                <a:lumMod val="100000"/>
              </a:schemeClr>
            </a:gs>
            <a:gs pos="34000">
              <a:schemeClr val="phClr">
                <a:tint val="83000"/>
                <a:shade val="100000"/>
                <a:alpha val="100000"/>
                <a:satMod val="100000"/>
                <a:lumMod val="100000"/>
              </a:schemeClr>
            </a:gs>
            <a:gs pos="62000">
              <a:schemeClr val="phClr">
                <a:tint val="85000"/>
                <a:shade val="100000"/>
                <a:alpha val="100000"/>
                <a:satMod val="100000"/>
                <a:lumMod val="100000"/>
              </a:schemeClr>
            </a:gs>
            <a:gs pos="90000">
              <a:schemeClr val="phClr">
                <a:tint val="92000"/>
                <a:shade val="100000"/>
                <a:alpha val="100000"/>
                <a:satMod val="100000"/>
                <a:lumMod val="90000"/>
              </a:schemeClr>
            </a:gs>
            <a:gs pos="100000">
              <a:schemeClr val="phClr">
                <a:tint val="85000"/>
                <a:shade val="100000"/>
                <a:alpha val="100000"/>
                <a:satMod val="100000"/>
                <a:lumMod val="100000"/>
              </a:schemeClr>
            </a:gs>
          </a:gsLst>
          <a:lin ang="5400000" scaled="1"/>
        </a:gradFill>
        <a:gradFill rotWithShape="1">
          <a:gsLst>
            <a:gs pos="0">
              <a:schemeClr val="phClr">
                <a:tint val="78000"/>
              </a:schemeClr>
            </a:gs>
            <a:gs pos="100000">
              <a:schemeClr val="phClr">
                <a:tint val="95000"/>
                <a:shade val="98000"/>
                <a:lumMod val="80000"/>
              </a:schemeClr>
            </a:gs>
          </a:gsLst>
          <a:path path="circle">
            <a:fillToRect l="50000" t="100000" r="10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Urban Pop.thmx</Template>
  <TotalTime>73</TotalTime>
  <Words>333</Words>
  <Application>Microsoft Macintosh PowerPoint</Application>
  <PresentationFormat>On-screen Show (4:3)</PresentationFormat>
  <Paragraphs>34</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Urban Pop</vt:lpstr>
      <vt:lpstr>Knocked Down, But Not out</vt:lpstr>
      <vt:lpstr>1.  Pressure will       come, but will not       overpower us</vt:lpstr>
      <vt:lpstr>2 Corinthians 7:5         “For when we came into           Macedonia, we were          harassed at every turn –         conflicts on the outside,         fears within.”</vt:lpstr>
      <vt:lpstr>Peer pressure  I corinthians 10:13:  “No temptation has seized you, except what is common to man.  God is faithful; He will not let you be tempted beyond what you can bear.  But when you are tempted, he will also provide a way out, so that you can stand up under it.” </vt:lpstr>
      <vt:lpstr> 2. Disappointments and confusion may come, but will not discourage us!</vt:lpstr>
      <vt:lpstr> Psalm 13</vt:lpstr>
      <vt:lpstr>I Samuel 30:6 “david was greatly distressed because The men were talking of stoning him.  Each one was bitter in spirit, because of his sons and daughters.  But david found strength in the lord his god.”</vt:lpstr>
      <vt:lpstr>3.  Opposition will come,      but will not defeat us.</vt:lpstr>
      <vt:lpstr>Matthew 5:11  “Blessed are you when people insult and persecute you, and falsely say all kinds of evil against you.  Rejoice and be glad; for great is your reward in heaven.”</vt:lpstr>
      <vt:lpstr>Daniel 6</vt:lpstr>
      <vt:lpstr>4.  Hard hits will        come, but will not         eliminate us! </vt:lpstr>
      <vt:lpstr>2 corinthians 11:23-29 </vt:lpstr>
      <vt:lpstr>Proverbs 24:16 “for though a righteous man falls 7 times, he rises again.”</vt:lpstr>
      <vt:lpstr>Conclusion:   “where are you today?”</vt:lpstr>
    </vt:vector>
  </TitlesOfParts>
  <Company>Operation Transformation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Knocked Down But Not out</dc:title>
  <dc:creator>Thomas Seppo</dc:creator>
  <cp:lastModifiedBy>Thomas Seppo</cp:lastModifiedBy>
  <cp:revision>12</cp:revision>
  <cp:lastPrinted>2014-06-22T00:54:53Z</cp:lastPrinted>
  <dcterms:created xsi:type="dcterms:W3CDTF">2014-06-21T23:50:48Z</dcterms:created>
  <dcterms:modified xsi:type="dcterms:W3CDTF">2017-09-22T14:20:45Z</dcterms:modified>
</cp:coreProperties>
</file>