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65" r:id="rId2"/>
    <p:sldId id="271" r:id="rId3"/>
    <p:sldId id="266" r:id="rId4"/>
    <p:sldId id="272" r:id="rId5"/>
    <p:sldId id="273" r:id="rId6"/>
    <p:sldId id="26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506" autoAdjust="0"/>
  </p:normalViewPr>
  <p:slideViewPr>
    <p:cSldViewPr>
      <p:cViewPr varScale="1">
        <p:scale>
          <a:sx n="82" d="100"/>
          <a:sy n="82" d="100"/>
        </p:scale>
        <p:origin x="-1864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B3B759-2C63-468F-8D4E-F44D9A92D92F}" type="datetimeFigureOut">
              <a:rPr lang="en-US" smtClean="0"/>
              <a:t>10/7/17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49FF08-FF76-4533-AFD1-03448A6ADE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19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9FF08-FF76-4533-AFD1-03448A6ADE0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682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53" name="Group 52"/>
          <p:cNvGrpSpPr/>
          <p:nvPr/>
        </p:nvGrpSpPr>
        <p:grpSpPr>
          <a:xfrm>
            <a:off x="103644" y="1997845"/>
            <a:ext cx="9264100" cy="3669157"/>
            <a:chOff x="103644" y="1997845"/>
            <a:chExt cx="9264100" cy="3669157"/>
          </a:xfrm>
        </p:grpSpPr>
        <p:sp>
          <p:nvSpPr>
            <p:cNvPr id="21" name="Freeform 20"/>
            <p:cNvSpPr/>
            <p:nvPr/>
          </p:nvSpPr>
          <p:spPr>
            <a:xfrm rot="15669120">
              <a:off x="3703491" y="-842257"/>
              <a:ext cx="2064406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5660000">
              <a:off x="5179560" y="1579153"/>
              <a:ext cx="1040884" cy="7134813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Freeform 25"/>
            <p:cNvSpPr/>
            <p:nvPr/>
          </p:nvSpPr>
          <p:spPr>
            <a:xfrm rot="15660000">
              <a:off x="6127955" y="-68851"/>
              <a:ext cx="932370" cy="5296611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5660000">
              <a:off x="5624128" y="-611284"/>
              <a:ext cx="962833" cy="6320186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5660000">
              <a:off x="6395227" y="-278516"/>
              <a:ext cx="552099" cy="5104822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 rot="15660000">
              <a:off x="7468755" y="1178808"/>
              <a:ext cx="536285" cy="2936001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0708" y="-641833"/>
            <a:ext cx="985797" cy="604813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649224" y="2788920"/>
            <a:ext cx="8266176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704801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C960-1F6D-44A9-80B8-39618AA04C59}" type="datetimeFigureOut">
              <a:rPr lang="en-US" smtClean="0"/>
              <a:t>10/7/17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B70FB-18ED-4CA5-8368-F946A6F2C1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Same Side Corner Rectangle 5"/>
          <p:cNvSpPr/>
          <p:nvPr/>
        </p:nvSpPr>
        <p:spPr>
          <a:xfrm rot="16200000">
            <a:off x="6032064" y="-1356876"/>
            <a:ext cx="1450260" cy="47736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7589" y="304799"/>
            <a:ext cx="4164013" cy="144780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B70FB-18ED-4CA5-8368-F946A6F2C1F7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2AEC960-1F6D-44A9-80B8-39618AA04C59}" type="datetimeFigureOut">
              <a:rPr lang="en-US" smtClean="0"/>
              <a:t>10/7/17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712788" y="1905000"/>
            <a:ext cx="7716839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4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Freeform 14"/>
          <p:cNvSpPr/>
          <p:nvPr/>
        </p:nvSpPr>
        <p:spPr>
          <a:xfrm rot="15660000">
            <a:off x="5179560" y="1837493"/>
            <a:ext cx="1040884" cy="7134813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Freeform 15"/>
          <p:cNvSpPr/>
          <p:nvPr/>
        </p:nvSpPr>
        <p:spPr>
          <a:xfrm rot="15660000">
            <a:off x="5752786" y="67657"/>
            <a:ext cx="967012" cy="6030348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Freeform 16"/>
          <p:cNvSpPr/>
          <p:nvPr/>
        </p:nvSpPr>
        <p:spPr>
          <a:xfrm rot="15669120">
            <a:off x="4038986" y="-17105"/>
            <a:ext cx="1788669" cy="8821162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Freeform 17"/>
          <p:cNvSpPr/>
          <p:nvPr/>
        </p:nvSpPr>
        <p:spPr>
          <a:xfrm rot="15660000">
            <a:off x="6127955" y="621077"/>
            <a:ext cx="932370" cy="5296611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Freeform 18"/>
          <p:cNvSpPr/>
          <p:nvPr/>
        </p:nvSpPr>
        <p:spPr>
          <a:xfrm rot="15660000">
            <a:off x="5624128" y="78644"/>
            <a:ext cx="962833" cy="632018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Freeform 19"/>
          <p:cNvSpPr/>
          <p:nvPr/>
        </p:nvSpPr>
        <p:spPr>
          <a:xfrm rot="15660000">
            <a:off x="6395227" y="411412"/>
            <a:ext cx="552099" cy="510482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rot="15660000">
            <a:off x="7468982" y="1865445"/>
            <a:ext cx="528237" cy="2948568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60000">
            <a:off x="1252728" y="3566160"/>
            <a:ext cx="7324344" cy="1609344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3" hasCustomPrompt="1"/>
          </p:nvPr>
        </p:nvSpPr>
        <p:spPr>
          <a:xfrm rot="21060000">
            <a:off x="2551176" y="4992624"/>
            <a:ext cx="6400800" cy="914400"/>
          </a:xfrm>
        </p:spPr>
        <p:txBody>
          <a:bodyPr anchor="ctr" anchorCtr="0"/>
          <a:lstStyle>
            <a:lvl1pPr marL="0" indent="0">
              <a:spcAft>
                <a:spcPts val="0"/>
              </a:spcAft>
              <a:buFontTx/>
              <a:buNone/>
              <a:defRPr>
                <a:effectLst/>
              </a:defRPr>
            </a:lvl1pPr>
            <a:lvl2pPr marL="349250" indent="0">
              <a:buFontTx/>
              <a:buNone/>
              <a:defRPr>
                <a:effectLst/>
              </a:defRPr>
            </a:lvl2pPr>
            <a:lvl3pPr marL="631825" indent="0">
              <a:buFontTx/>
              <a:buNone/>
              <a:defRPr>
                <a:effectLst/>
              </a:defRPr>
            </a:lvl3pPr>
            <a:lvl4pPr marL="914400" indent="0">
              <a:buFontTx/>
              <a:buNone/>
              <a:defRPr>
                <a:effectLst/>
              </a:defRPr>
            </a:lvl4pPr>
            <a:lvl5pPr marL="1196975" indent="0">
              <a:buFontTx/>
              <a:buNone/>
              <a:defRPr>
                <a:effectLst/>
              </a:defRPr>
            </a:lvl5pPr>
          </a:lstStyle>
          <a:p>
            <a:pPr lvl="0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4" name="Picture Placeholder 2"/>
          <p:cNvSpPr>
            <a:spLocks noGrp="1"/>
          </p:cNvSpPr>
          <p:nvPr>
            <p:ph type="pic" idx="14"/>
          </p:nvPr>
        </p:nvSpPr>
        <p:spPr>
          <a:xfrm rot="21068552">
            <a:off x="914505" y="836686"/>
            <a:ext cx="3923711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56298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Header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 rot="4809906">
            <a:off x="3408662" y="1817251"/>
            <a:ext cx="1100209" cy="8104720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Freeform 36"/>
          <p:cNvSpPr/>
          <p:nvPr/>
        </p:nvSpPr>
        <p:spPr>
          <a:xfrm rot="15600000" flipH="1" flipV="1">
            <a:off x="3393402" y="-445315"/>
            <a:ext cx="2008191" cy="9264100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887172" y="5303003"/>
            <a:ext cx="6904501" cy="9779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4" name="Round Same Side Corner Rectangle 53"/>
          <p:cNvSpPr/>
          <p:nvPr/>
        </p:nvSpPr>
        <p:spPr>
          <a:xfrm rot="4733987">
            <a:off x="1458981" y="2141099"/>
            <a:ext cx="809714" cy="260755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reeform 51"/>
          <p:cNvSpPr/>
          <p:nvPr/>
        </p:nvSpPr>
        <p:spPr>
          <a:xfrm rot="4733987">
            <a:off x="814850" y="2202342"/>
            <a:ext cx="699135" cy="2512599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Freeform 52"/>
          <p:cNvSpPr/>
          <p:nvPr/>
        </p:nvSpPr>
        <p:spPr>
          <a:xfrm rot="4733987">
            <a:off x="390772" y="3357641"/>
            <a:ext cx="379174" cy="1207375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00152" y="3389654"/>
            <a:ext cx="7622161" cy="167959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Same Side Corner Rectangle 31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294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C960-1F6D-44A9-80B8-39618AA04C59}" type="datetimeFigureOut">
              <a:rPr lang="en-US" smtClean="0"/>
              <a:t>10/7/17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B70FB-18ED-4CA5-8368-F946A6F2C1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8200" y="5181599"/>
            <a:ext cx="4267200" cy="1447800"/>
          </a:xfrm>
        </p:spPr>
        <p:txBody>
          <a:bodyPr vert="horz" lIns="91440" tIns="45720" rIns="91440" bIns="45720" rtlCol="0" anchor="ctr">
            <a:noAutofit/>
          </a:bodyPr>
          <a:lstStyle>
            <a:lvl1pPr algn="r">
              <a:defRPr/>
            </a:lvl1pPr>
          </a:lstStyle>
          <a:p>
            <a:pPr lvl="0" algn="r"/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928083"/>
            <a:ext cx="4343400" cy="3923271"/>
          </a:xfrm>
          <a:ln>
            <a:noFill/>
          </a:ln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258" y="1828800"/>
            <a:ext cx="4343400" cy="392327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C960-1F6D-44A9-80B8-39618AA04C59}" type="datetimeFigureOut">
              <a:rPr lang="en-US" smtClean="0"/>
              <a:t>10/7/17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Round Same Side Corner Rectangle 10"/>
          <p:cNvSpPr/>
          <p:nvPr/>
        </p:nvSpPr>
        <p:spPr>
          <a:xfrm rot="5400000">
            <a:off x="1849727" y="3923851"/>
            <a:ext cx="667512" cy="431983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B70FB-18ED-4CA5-8368-F946A6F2C1F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ound Same Side Corner Rectangle 11"/>
          <p:cNvSpPr/>
          <p:nvPr/>
        </p:nvSpPr>
        <p:spPr>
          <a:xfrm rot="16200000">
            <a:off x="6639740" y="-1566294"/>
            <a:ext cx="668595" cy="429279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4648" y="246063"/>
            <a:ext cx="3730752" cy="66833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ctr">
              <a:buFont typeface="Arial" pitchFamily="34" charset="0"/>
              <a:buNone/>
              <a:defRPr lang="en-US" smtClean="0"/>
            </a:lvl1pPr>
          </a:lstStyle>
          <a:p>
            <a:pPr marL="0" lvl="0" indent="0" algn="ctr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4800" y="5749925"/>
            <a:ext cx="3733800" cy="66833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342900" indent="-342900" algn="ctr">
              <a:buFont typeface="Arial" pitchFamily="34" charset="0"/>
              <a:buNone/>
              <a:defRPr lang="en-US" dirty="0" smtClean="0"/>
            </a:lvl1pPr>
          </a:lstStyle>
          <a:p>
            <a:pPr marL="0" lvl="0" indent="0" algn="ctr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C960-1F6D-44A9-80B8-39618AA04C59}" type="datetimeFigureOut">
              <a:rPr lang="en-US" smtClean="0"/>
              <a:t>10/7/17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B70FB-18ED-4CA5-8368-F946A6F2C1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C960-1F6D-44A9-80B8-39618AA04C59}" type="datetimeFigureOut">
              <a:rPr lang="en-US" smtClean="0"/>
              <a:t>10/7/17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B70FB-18ED-4CA5-8368-F946A6F2C1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366713" y="2357120"/>
            <a:ext cx="3748088" cy="214376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2514600"/>
            <a:ext cx="3429000" cy="1828800"/>
          </a:xfrm>
        </p:spPr>
        <p:txBody>
          <a:bodyPr vert="horz" lIns="91440" tIns="45720" rIns="91440" bIns="45720" rtlCol="0" anchor="ctr" anchorCtr="0">
            <a:noAutofit/>
          </a:bodyPr>
          <a:lstStyle>
            <a:lvl1pPr algn="ctr">
              <a:defRPr sz="3600" b="0" dirty="0"/>
            </a:lvl1pPr>
          </a:lstStyle>
          <a:p>
            <a:pPr lvl="0" algn="ctr"/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4953000"/>
            <a:ext cx="3429000" cy="1295400"/>
          </a:xfrm>
        </p:spPr>
        <p:txBody>
          <a:bodyPr anchor="ctr" anchorCtr="0">
            <a:normAutofit/>
          </a:bodyPr>
          <a:lstStyle>
            <a:lvl1pPr marL="0" indent="0" algn="ctr">
              <a:spcAft>
                <a:spcPts val="1000"/>
              </a:spcAft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C960-1F6D-44A9-80B8-39618AA04C59}" type="datetimeFigureOut">
              <a:rPr lang="en-US" smtClean="0"/>
              <a:t>10/7/17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B70FB-18ED-4CA5-8368-F946A6F2C1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9144" y="2476500"/>
            <a:ext cx="9125712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6" name="Straight Connector 35"/>
          <p:cNvCxnSpPr/>
          <p:nvPr/>
        </p:nvCxnSpPr>
        <p:spPr>
          <a:xfrm>
            <a:off x="9144" y="2476500"/>
            <a:ext cx="9125712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C960-1F6D-44A9-80B8-39618AA04C59}" type="datetimeFigureOut">
              <a:rPr lang="en-US" smtClean="0"/>
              <a:t>10/7/17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B70FB-18ED-4CA5-8368-F946A6F2C1F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5758" y="167570"/>
            <a:ext cx="4656825" cy="2023963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>
              <a:defRPr sz="4400" dirty="0"/>
            </a:lvl1pPr>
          </a:lstStyle>
          <a:p>
            <a:pPr lvl="0" algn="r"/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80000">
            <a:off x="4811290" y="2659443"/>
            <a:ext cx="3703911" cy="3864287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 vert="horz" lIns="91440" tIns="45720" rIns="91440" bIns="45720" rtlCol="0">
            <a:normAutofit/>
          </a:bodyPr>
          <a:lstStyle>
            <a:lvl1pPr>
              <a:defRPr sz="2000" baseline="0"/>
            </a:lvl1pPr>
          </a:lstStyle>
          <a:p>
            <a:pPr marL="0" lvl="0" indent="0">
              <a:buNone/>
            </a:pPr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547938"/>
            <a:ext cx="3951755" cy="3700463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buFont typeface="Arial" pitchFamily="34" charset="0"/>
              <a:buNone/>
              <a:defRPr lang="en-US" sz="2800" dirty="0" smtClean="0">
                <a:effectLst/>
              </a:defRPr>
            </a:lvl1pPr>
          </a:lstStyle>
          <a:p>
            <a:pPr marL="0" lvl="0" indent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8" name="Rectangle 7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9" cy="723620"/>
          </a:xfrm>
        </p:spPr>
        <p:txBody>
          <a:bodyPr anchor="b" anchorCtr="0"/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B70FB-18ED-4CA5-8368-F946A6F2C1F7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2AEC960-1F6D-44A9-80B8-39618AA04C59}" type="datetimeFigureOut">
              <a:rPr lang="en-US" smtClean="0"/>
              <a:t>10/7/17</a:t>
            </a:fld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13232" y="5105399"/>
            <a:ext cx="7717536" cy="1281953"/>
          </a:xfrm>
        </p:spPr>
        <p:txBody>
          <a:bodyPr>
            <a:noAutofit/>
          </a:bodyPr>
          <a:lstStyle>
            <a:lvl1pPr marL="0" indent="0" algn="ctr">
              <a:spcAft>
                <a:spcPts val="300"/>
              </a:spcAft>
              <a:buFontTx/>
              <a:buNone/>
              <a:defRPr sz="1800" b="0">
                <a:effectLst/>
              </a:defRPr>
            </a:lvl1pPr>
            <a:lvl2pPr marL="349250" indent="0">
              <a:buFontTx/>
              <a:buNone/>
              <a:defRPr/>
            </a:lvl2pPr>
            <a:lvl3pPr marL="631825" indent="0">
              <a:buFontTx/>
              <a:buNone/>
              <a:defRPr/>
            </a:lvl3pPr>
            <a:lvl4pPr marL="914400" indent="0">
              <a:buFontTx/>
              <a:buNone/>
              <a:defRPr/>
            </a:lvl4pPr>
            <a:lvl5pPr marL="1196975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407361" y="921379"/>
            <a:ext cx="4329278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435073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7" name="Rectangle 6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9" cy="723620"/>
          </a:xfrm>
        </p:spPr>
        <p:txBody>
          <a:bodyPr anchor="b" anchorCtr="0"/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B70FB-18ED-4CA5-8368-F946A6F2C1F7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305320" y="997812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2AEC960-1F6D-44A9-80B8-39618AA04C59}" type="datetimeFigureOut">
              <a:rPr lang="en-US" smtClean="0"/>
              <a:t>10/7/17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Aft>
                <a:spcPts val="300"/>
              </a:spcAft>
              <a:buFontTx/>
              <a:buNone/>
              <a:defRPr sz="1800">
                <a:effectLst/>
              </a:defRPr>
            </a:lvl1pPr>
            <a:lvl2pPr marL="349250" indent="0">
              <a:buFontTx/>
              <a:buNone/>
              <a:defRPr>
                <a:effectLst/>
              </a:defRPr>
            </a:lvl2pPr>
            <a:lvl3pPr marL="631825" indent="0">
              <a:buFontTx/>
              <a:buNone/>
              <a:defRPr>
                <a:effectLst/>
              </a:defRPr>
            </a:lvl3pPr>
            <a:lvl4pPr marL="914400" indent="0">
              <a:buFontTx/>
              <a:buNone/>
              <a:defRPr>
                <a:effectLst/>
              </a:defRPr>
            </a:lvl4pPr>
            <a:lvl5pPr marL="1196975" indent="0">
              <a:buFontTx/>
              <a:buNone/>
              <a:defRPr>
                <a:effectLst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 rot="153739">
            <a:off x="451737" y="946831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47130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C960-1F6D-44A9-80B8-39618AA04C59}" type="datetimeFigureOut">
              <a:rPr lang="en-US" smtClean="0"/>
              <a:t>10/7/17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B70FB-18ED-4CA5-8368-F946A6F2C1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7299292" y="443753"/>
            <a:ext cx="1535425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8248" y="914400"/>
            <a:ext cx="144475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7" y="1183341"/>
            <a:ext cx="6104871" cy="521745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EC960-1F6D-44A9-80B8-39618AA04C59}" type="datetimeFigureOut">
              <a:rPr lang="en-US" smtClean="0"/>
              <a:t>10/7/17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B70FB-18ED-4CA5-8368-F946A6F2C1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Relationship Id="rId17" Type="http://schemas.openxmlformats.org/officeDocument/2006/relationships/image" Target="../media/image1.png"/><Relationship Id="rId18" Type="http://schemas.openxmlformats.org/officeDocument/2006/relationships/image" Target="../media/image2.png"/><Relationship Id="rId19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SlideOverlay.png"/>
          <p:cNvPicPr>
            <a:picLocks noChangeAspect="1"/>
          </p:cNvPicPr>
          <p:nvPr/>
        </p:nvPicPr>
        <p:blipFill rotWithShape="1">
          <a:blip r:embed="rId17"/>
          <a:srcRect t="17030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6" t="16668"/>
          <a:stretch/>
        </p:blipFill>
        <p:spPr>
          <a:xfrm>
            <a:off x="0" y="0"/>
            <a:ext cx="2152254" cy="1142914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3012142"/>
            <a:ext cx="7716838" cy="3388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7716837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8516" y="658031"/>
            <a:ext cx="1509086" cy="232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F02B70FB-18ED-4CA5-8368-F946A6F2C1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0"/>
            <a:ext cx="2058294" cy="429187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450130"/>
            <a:ext cx="1806118" cy="1804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fld id="{92AEC960-1F6D-44A9-80B8-39618AA04C59}" type="datetimeFigureOut">
              <a:rPr lang="en-US" smtClean="0"/>
              <a:pPr/>
              <a:t>10/7/17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82" r:id="rId3"/>
    <p:sldLayoutId id="2147483685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83" r:id="rId12"/>
    <p:sldLayoutId id="2147483684" r:id="rId13"/>
    <p:sldLayoutId id="2147483673" r:id="rId14"/>
    <p:sldLayoutId id="2147483674" r:id="rId15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000"/>
        </a:spcAft>
        <a:buFontTx/>
        <a:buBlip>
          <a:blip r:embed="rId19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9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9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9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9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7748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9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2055813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9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7pPr>
      <a:lvl8pPr marL="2344738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9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8pPr>
      <a:lvl9pPr marL="26257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9"/>
        </a:buBlip>
        <a:defRPr lang="en-US" sz="1800" kern="1200" dirty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Thanksgiving: In The Midst 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      of   Adversity 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788" y="2743200"/>
            <a:ext cx="7716838" cy="4419600"/>
          </a:xfrm>
        </p:spPr>
        <p:txBody>
          <a:bodyPr/>
          <a:lstStyle/>
          <a:p>
            <a:r>
              <a:rPr lang="en-US" dirty="0" smtClean="0"/>
              <a:t>                        ( I Thess. 5 : 12 - !9 )   </a:t>
            </a:r>
          </a:p>
          <a:p>
            <a:r>
              <a:rPr lang="en-US" dirty="0"/>
              <a:t> </a:t>
            </a:r>
            <a:r>
              <a:rPr lang="en-US" dirty="0" smtClean="0"/>
              <a:t>  v. 18  “Give  </a:t>
            </a:r>
            <a:r>
              <a:rPr lang="en-US" b="1" u="sng" dirty="0" smtClean="0"/>
              <a:t>THANKS “ IN “ </a:t>
            </a:r>
            <a:r>
              <a:rPr lang="en-US" u="sng" dirty="0" smtClean="0"/>
              <a:t>EVERYTHING</a:t>
            </a:r>
            <a:r>
              <a:rPr lang="en-US" dirty="0" smtClean="0"/>
              <a:t>   for this is the will of God in Christ Jesus concerning you.”</a:t>
            </a:r>
          </a:p>
          <a:p>
            <a:r>
              <a:rPr lang="en-US" dirty="0" smtClean="0"/>
              <a:t>In The Midst of: FLIGHT,  FIGHT,  FIRE,  FRAMED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452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7716837" cy="2667000"/>
          </a:xfrm>
        </p:spPr>
        <p:txBody>
          <a:bodyPr/>
          <a:lstStyle/>
          <a:p>
            <a:r>
              <a:rPr lang="en-US" dirty="0" smtClean="0"/>
              <a:t>1.  Thanksgiving : In the Midst of running away from something</a:t>
            </a:r>
            <a:r>
              <a:rPr lang="en-US" dirty="0"/>
              <a:t> </a:t>
            </a:r>
            <a:r>
              <a:rPr lang="en-US" dirty="0" smtClean="0"/>
              <a:t>:    </a:t>
            </a:r>
            <a:r>
              <a:rPr lang="en-US" u="sng" dirty="0" smtClean="0"/>
              <a:t>FLIGHT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788" y="2362200"/>
            <a:ext cx="7716838" cy="4343400"/>
          </a:xfrm>
        </p:spPr>
        <p:txBody>
          <a:bodyPr>
            <a:normAutofit fontScale="92500"/>
          </a:bodyPr>
          <a:lstStyle/>
          <a:p>
            <a:endParaRPr lang="en-US" dirty="0"/>
          </a:p>
          <a:p>
            <a:r>
              <a:rPr lang="en-US" dirty="0" smtClean="0"/>
              <a:t>Psalm 7 – 9 : David was fleeing for his life from King Saul for7 years. He wrote 8 psalms while he was dealing with this.</a:t>
            </a:r>
          </a:p>
          <a:p>
            <a:r>
              <a:rPr lang="en-US" dirty="0" smtClean="0"/>
              <a:t>Psalm 8:2 – Praise will silence your enemies</a:t>
            </a:r>
          </a:p>
          <a:p>
            <a:r>
              <a:rPr lang="en-US" dirty="0" smtClean="0"/>
              <a:t>Lets read, Litany of </a:t>
            </a:r>
            <a:r>
              <a:rPr lang="en-US" b="1" u="sng" dirty="0" smtClean="0"/>
              <a:t>Thanksgiving and Praise</a:t>
            </a:r>
            <a:r>
              <a:rPr lang="en-US" dirty="0" smtClean="0"/>
              <a:t>   Ps.136 </a:t>
            </a:r>
          </a:p>
          <a:p>
            <a:r>
              <a:rPr lang="en-US" dirty="0" smtClean="0"/>
              <a:t>Are you running from something or somebody on your job or at your school? Give it over to the LORD!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364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</a:t>
            </a:r>
            <a:r>
              <a:rPr lang="en-US" dirty="0" smtClean="0"/>
              <a:t>. Thanksgiving : In the Midst of a </a:t>
            </a:r>
            <a:r>
              <a:rPr lang="en-US" u="sng" dirty="0" smtClean="0"/>
              <a:t>FIGHT</a:t>
            </a:r>
            <a:r>
              <a:rPr lang="en-US" dirty="0" smtClean="0"/>
              <a:t> 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II Chronicles 20 : 1 – 30   V. 21 –  King Jehoshaphat appointed men to sing to the Lord and to praise Him  . … before they went out to the battle, singing …  “</a:t>
            </a:r>
            <a:r>
              <a:rPr lang="en-US" b="1" u="sng" dirty="0" smtClean="0"/>
              <a:t>Give THANKS</a:t>
            </a:r>
            <a:r>
              <a:rPr lang="en-US" dirty="0" smtClean="0"/>
              <a:t> to the Lord, for His love endures forever!!”</a:t>
            </a:r>
          </a:p>
          <a:p>
            <a:r>
              <a:rPr lang="en-US" dirty="0" smtClean="0"/>
              <a:t>Are you in a heated fight with your spouse, family, neighbors or friends? </a:t>
            </a:r>
          </a:p>
          <a:p>
            <a:r>
              <a:rPr lang="en-US" dirty="0" smtClean="0"/>
              <a:t>V. 15 the battle is not yours, but God’s! Give it to Him!                                                                                        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780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0"/>
            <a:ext cx="7716837" cy="2819400"/>
          </a:xfrm>
        </p:spPr>
        <p:txBody>
          <a:bodyPr/>
          <a:lstStyle/>
          <a:p>
            <a:r>
              <a:rPr lang="en-US" dirty="0" smtClean="0"/>
              <a:t>3. Thanksgiving : In the Midst of the </a:t>
            </a:r>
            <a:r>
              <a:rPr lang="en-US" b="1" u="sng" dirty="0" smtClean="0"/>
              <a:t>FIRE</a:t>
            </a:r>
            <a:r>
              <a:rPr lang="en-US" dirty="0" smtClean="0"/>
              <a:t>!!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788" y="2590800"/>
            <a:ext cx="7716838" cy="3962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Daniel 3 - Shadrach, Meshach and Abednego would not bow their knee to the idol, against the King’s order. So they were thrown into the fiery furnace. They saw a 4</a:t>
            </a:r>
            <a:r>
              <a:rPr lang="en-US" baseline="30000" dirty="0" smtClean="0"/>
              <a:t>th</a:t>
            </a:r>
            <a:r>
              <a:rPr lang="en-US" dirty="0" smtClean="0"/>
              <a:t> Man in the flames - GOD!</a:t>
            </a:r>
          </a:p>
          <a:p>
            <a:r>
              <a:rPr lang="en-US" dirty="0" smtClean="0"/>
              <a:t>Dan.6:10- Daniel learned of the King’s decree, not to pray to anyone but him, or be thrown into the lions den. But he prayed and “</a:t>
            </a:r>
            <a:r>
              <a:rPr lang="en-US" b="1" u="sng" dirty="0" smtClean="0"/>
              <a:t>gave thanks</a:t>
            </a:r>
            <a:r>
              <a:rPr lang="en-US" dirty="0" smtClean="0"/>
              <a:t>” to God anyway. So they threw him to the lions! Unharmed!</a:t>
            </a:r>
          </a:p>
          <a:p>
            <a:r>
              <a:rPr lang="en-US" dirty="0" smtClean="0"/>
              <a:t>Are you facing the fiery flames of Financial battles?</a:t>
            </a:r>
          </a:p>
          <a:p>
            <a:r>
              <a:rPr lang="en-US" dirty="0" smtClean="0"/>
              <a:t>Phil.4:19- God will supply all of our needs according to His riches in Christ Jesus.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283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Thanksgiving: In the Midst of being </a:t>
            </a:r>
            <a:r>
              <a:rPr lang="en-US" b="1" u="sng" dirty="0" smtClean="0"/>
              <a:t>FRAMED</a:t>
            </a:r>
            <a:r>
              <a:rPr lang="en-US" dirty="0" smtClean="0"/>
              <a:t>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Acts 16:16-30 - Being unjustly put into prison, Paul and Silas at midnight were </a:t>
            </a:r>
            <a:r>
              <a:rPr lang="en-US" b="1" u="sng" dirty="0" smtClean="0"/>
              <a:t>praying, singing and THANKING God</a:t>
            </a:r>
            <a:r>
              <a:rPr lang="en-US" dirty="0" smtClean="0"/>
              <a:t>, counting themselves worthy of suffering for His sake.</a:t>
            </a:r>
          </a:p>
          <a:p>
            <a:r>
              <a:rPr lang="en-US" b="1" u="sng" dirty="0" smtClean="0"/>
              <a:t>Have you been unjustly Framed?</a:t>
            </a:r>
            <a:r>
              <a:rPr lang="en-US" dirty="0" smtClean="0"/>
              <a:t>     </a:t>
            </a:r>
            <a:r>
              <a:rPr lang="en-US" b="1" u="sng" dirty="0" smtClean="0"/>
              <a:t>(</a:t>
            </a:r>
            <a:r>
              <a:rPr lang="en-US" dirty="0" smtClean="0"/>
              <a:t>2 Cor.4:16-17 )  “Do not lose heart, though outwardly we are wasting away, inwardly we are being renewed daily. For our light and momentary troubles are achieving eternal glory that far outweighs them all.”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670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-152400"/>
            <a:ext cx="7716837" cy="2971800"/>
          </a:xfrm>
        </p:spPr>
        <p:txBody>
          <a:bodyPr/>
          <a:lstStyle/>
          <a:p>
            <a:r>
              <a:rPr lang="en-US" dirty="0" smtClean="0"/>
              <a:t>   Are YOU fleeing, fighting or have been framed for something?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438400"/>
            <a:ext cx="7716838" cy="4267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Broken relationships?   People that are opposing you?     Pressures on the job?</a:t>
            </a:r>
          </a:p>
          <a:p>
            <a:r>
              <a:rPr lang="en-US" dirty="0" smtClean="0"/>
              <a:t> Fighting with finances?  Running from </a:t>
            </a:r>
            <a:r>
              <a:rPr lang="en-US" dirty="0"/>
              <a:t>i</a:t>
            </a:r>
            <a:r>
              <a:rPr lang="en-US" dirty="0" smtClean="0"/>
              <a:t>ssues in your past?</a:t>
            </a:r>
          </a:p>
          <a:p>
            <a:r>
              <a:rPr lang="en-US" dirty="0" smtClean="0"/>
              <a:t>Eph.4:6- Do not be anxious about anything, but in everything, by prayer and petition, </a:t>
            </a:r>
            <a:r>
              <a:rPr lang="en-US" u="sng" dirty="0" smtClean="0"/>
              <a:t>with thanksgiving,</a:t>
            </a:r>
            <a:r>
              <a:rPr lang="en-US" dirty="0" smtClean="0"/>
              <a:t> present your requests to God.</a:t>
            </a:r>
          </a:p>
          <a:p>
            <a:r>
              <a:rPr lang="en-US" dirty="0" smtClean="0"/>
              <a:t>Rom.8:28- …for God works all things together for good, to those who love Him, who are called according to His purposes.</a:t>
            </a:r>
          </a:p>
          <a:p>
            <a:r>
              <a:rPr lang="en-US" dirty="0" smtClean="0"/>
              <a:t>Lets sing, Give Thanks to the LORD, for His love endures forever!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871657"/>
      </p:ext>
    </p:extLst>
  </p:cSld>
  <p:clrMapOvr>
    <a:masterClrMapping/>
  </p:clrMapOvr>
</p:sld>
</file>

<file path=ppt/theme/theme1.xml><?xml version="1.0" encoding="utf-8"?>
<a:theme xmlns:a="http://schemas.openxmlformats.org/drawingml/2006/main" name="Hot Business by Rieva Lesonsky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Hot Business">
      <a:majorFont>
        <a:latin typeface="Arial Rounded MT Bold"/>
        <a:ea typeface=""/>
        <a:cs typeface=""/>
      </a:majorFont>
      <a:minorFont>
        <a:latin typeface="Arial Rounded MT Bold"/>
        <a:ea typeface=""/>
        <a:cs typeface=""/>
      </a:minorFont>
    </a:fontScheme>
    <a:fmtScheme name="Sky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Hot Business by Rieva Lesonsky.potx</Template>
  <TotalTime>1172</TotalTime>
  <Words>585</Words>
  <Application>Microsoft Macintosh PowerPoint</Application>
  <PresentationFormat>On-screen Show (4:3)</PresentationFormat>
  <Paragraphs>30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Hot Business by Rieva Lesonsky</vt:lpstr>
      <vt:lpstr>Thanksgiving: In The Midst              of   Adversity !</vt:lpstr>
      <vt:lpstr>1.  Thanksgiving : In the Midst of running away from something :    FLIGHT </vt:lpstr>
      <vt:lpstr>2. Thanksgiving : In the Midst of a FIGHT !</vt:lpstr>
      <vt:lpstr>3. Thanksgiving : In the Midst of the FIRE!!</vt:lpstr>
      <vt:lpstr>4. Thanksgiving: In the Midst of being FRAMED!</vt:lpstr>
      <vt:lpstr>   Are YOU fleeing, fighting or have been framed for something?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17 Businesses to Start Now!</dc:title>
  <dc:subject/>
  <dc:creator/>
  <cp:keywords/>
  <dc:description/>
  <cp:lastModifiedBy>Thomas Seppo</cp:lastModifiedBy>
  <cp:revision>84</cp:revision>
  <cp:lastPrinted>2017-10-07T23:48:21Z</cp:lastPrinted>
  <dcterms:created xsi:type="dcterms:W3CDTF">2010-05-28T00:09:10Z</dcterms:created>
  <dcterms:modified xsi:type="dcterms:W3CDTF">2017-10-08T00:01:39Z</dcterms:modified>
  <cp:category/>
</cp:coreProperties>
</file>